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60" r:id="rId4"/>
    <p:sldId id="257" r:id="rId5"/>
    <p:sldId id="258" r:id="rId6"/>
    <p:sldId id="261" r:id="rId7"/>
    <p:sldId id="262" r:id="rId8"/>
    <p:sldId id="263" r:id="rId9"/>
    <p:sldId id="264" r:id="rId10"/>
    <p:sldId id="265" r:id="rId11"/>
    <p:sldId id="266" r:id="rId12"/>
    <p:sldId id="267" r:id="rId13"/>
    <p:sldId id="272" r:id="rId14"/>
    <p:sldId id="268" r:id="rId15"/>
    <p:sldId id="269" r:id="rId16"/>
    <p:sldId id="270" r:id="rId17"/>
    <p:sldId id="276" r:id="rId18"/>
    <p:sldId id="273" r:id="rId19"/>
    <p:sldId id="277" r:id="rId20"/>
    <p:sldId id="278" r:id="rId21"/>
    <p:sldId id="280" r:id="rId22"/>
    <p:sldId id="274" r:id="rId23"/>
    <p:sldId id="279" r:id="rId24"/>
    <p:sldId id="281" r:id="rId25"/>
    <p:sldId id="275"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308" r:id="rId39"/>
    <p:sldId id="309" r:id="rId40"/>
    <p:sldId id="310" r:id="rId41"/>
    <p:sldId id="311" r:id="rId42"/>
    <p:sldId id="312"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13" r:id="rId56"/>
    <p:sldId id="314" r:id="rId57"/>
    <p:sldId id="307" r:id="rId58"/>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0" d="100"/>
          <a:sy n="60" d="100"/>
        </p:scale>
        <p:origin x="96"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E1E0454B-C3AE-46CA-833B-52A35769E722}" type="datetimeFigureOut">
              <a:rPr lang="es-CL" smtClean="0"/>
              <a:t>20-06-2017</a:t>
            </a:fld>
            <a:endParaRPr lang="es-CL"/>
          </a:p>
        </p:txBody>
      </p:sp>
      <p:sp>
        <p:nvSpPr>
          <p:cNvPr id="5" name="Footer Placeholder 4"/>
          <p:cNvSpPr>
            <a:spLocks noGrp="1"/>
          </p:cNvSpPr>
          <p:nvPr>
            <p:ph type="ftr" sz="quarter" idx="11"/>
          </p:nvPr>
        </p:nvSpPr>
        <p:spPr>
          <a:xfrm>
            <a:off x="3962399" y="5870575"/>
            <a:ext cx="4893958" cy="377825"/>
          </a:xfrm>
        </p:spPr>
        <p:txBody>
          <a:bodyPr/>
          <a:lstStyle/>
          <a:p>
            <a:endParaRPr lang="es-CL"/>
          </a:p>
        </p:txBody>
      </p:sp>
      <p:sp>
        <p:nvSpPr>
          <p:cNvPr id="6" name="Slide Number Placeholder 5"/>
          <p:cNvSpPr>
            <a:spLocks noGrp="1"/>
          </p:cNvSpPr>
          <p:nvPr>
            <p:ph type="sldNum" sz="quarter" idx="12"/>
          </p:nvPr>
        </p:nvSpPr>
        <p:spPr>
          <a:xfrm>
            <a:off x="10608958" y="5870575"/>
            <a:ext cx="551167" cy="377825"/>
          </a:xfrm>
        </p:spPr>
        <p:txBody>
          <a:bodyPr/>
          <a:lstStyle/>
          <a:p>
            <a:fld id="{3208122E-7B11-446C-9BC0-4DBB5FD2CC70}" type="slidenum">
              <a:rPr lang="es-CL" smtClean="0"/>
              <a:t>‹Nº›</a:t>
            </a:fld>
            <a:endParaRPr lang="es-CL"/>
          </a:p>
        </p:txBody>
      </p:sp>
    </p:spTree>
    <p:extLst>
      <p:ext uri="{BB962C8B-B14F-4D97-AF65-F5344CB8AC3E}">
        <p14:creationId xmlns:p14="http://schemas.microsoft.com/office/powerpoint/2010/main" val="417863202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1E0454B-C3AE-46CA-833B-52A35769E722}" type="datetimeFigureOut">
              <a:rPr lang="es-CL" smtClean="0"/>
              <a:t>20-06-2017</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3208122E-7B11-446C-9BC0-4DBB5FD2CC70}" type="slidenum">
              <a:rPr lang="es-CL" smtClean="0"/>
              <a:t>‹Nº›</a:t>
            </a:fld>
            <a:endParaRPr lang="es-CL"/>
          </a:p>
        </p:txBody>
      </p:sp>
    </p:spTree>
    <p:extLst>
      <p:ext uri="{BB962C8B-B14F-4D97-AF65-F5344CB8AC3E}">
        <p14:creationId xmlns:p14="http://schemas.microsoft.com/office/powerpoint/2010/main" val="3064450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1E0454B-C3AE-46CA-833B-52A35769E722}" type="datetimeFigureOut">
              <a:rPr lang="es-CL" smtClean="0"/>
              <a:t>20-06-2017</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208122E-7B11-446C-9BC0-4DBB5FD2CC70}" type="slidenum">
              <a:rPr lang="es-CL" smtClean="0"/>
              <a:t>‹Nº›</a:t>
            </a:fld>
            <a:endParaRPr lang="es-CL"/>
          </a:p>
        </p:txBody>
      </p:sp>
    </p:spTree>
    <p:extLst>
      <p:ext uri="{BB962C8B-B14F-4D97-AF65-F5344CB8AC3E}">
        <p14:creationId xmlns:p14="http://schemas.microsoft.com/office/powerpoint/2010/main" val="1289949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1E0454B-C3AE-46CA-833B-52A35769E722}" type="datetimeFigureOut">
              <a:rPr lang="es-CL" smtClean="0"/>
              <a:t>20-06-2017</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208122E-7B11-446C-9BC0-4DBB5FD2CC70}" type="slidenum">
              <a:rPr lang="es-CL" smtClean="0"/>
              <a:t>‹Nº›</a:t>
            </a:fld>
            <a:endParaRPr lang="es-CL"/>
          </a:p>
        </p:txBody>
      </p:sp>
    </p:spTree>
    <p:extLst>
      <p:ext uri="{BB962C8B-B14F-4D97-AF65-F5344CB8AC3E}">
        <p14:creationId xmlns:p14="http://schemas.microsoft.com/office/powerpoint/2010/main" val="2566573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1E0454B-C3AE-46CA-833B-52A35769E722}" type="datetimeFigureOut">
              <a:rPr lang="es-CL" smtClean="0"/>
              <a:t>20-06-2017</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208122E-7B11-446C-9BC0-4DBB5FD2CC70}" type="slidenum">
              <a:rPr lang="es-CL" smtClean="0"/>
              <a:t>‹Nº›</a:t>
            </a:fld>
            <a:endParaRPr lang="es-CL"/>
          </a:p>
        </p:txBody>
      </p:sp>
    </p:spTree>
    <p:extLst>
      <p:ext uri="{BB962C8B-B14F-4D97-AF65-F5344CB8AC3E}">
        <p14:creationId xmlns:p14="http://schemas.microsoft.com/office/powerpoint/2010/main" val="2807850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1E0454B-C3AE-46CA-833B-52A35769E722}" type="datetimeFigureOut">
              <a:rPr lang="es-CL" smtClean="0"/>
              <a:t>20-06-2017</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208122E-7B11-446C-9BC0-4DBB5FD2CC70}" type="slidenum">
              <a:rPr lang="es-CL" smtClean="0"/>
              <a:t>‹Nº›</a:t>
            </a:fld>
            <a:endParaRPr lang="es-CL"/>
          </a:p>
        </p:txBody>
      </p:sp>
    </p:spTree>
    <p:extLst>
      <p:ext uri="{BB962C8B-B14F-4D97-AF65-F5344CB8AC3E}">
        <p14:creationId xmlns:p14="http://schemas.microsoft.com/office/powerpoint/2010/main" val="2231786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1E0454B-C3AE-46CA-833B-52A35769E722}" type="datetimeFigureOut">
              <a:rPr lang="es-CL" smtClean="0"/>
              <a:t>20-06-2017</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208122E-7B11-446C-9BC0-4DBB5FD2CC70}" type="slidenum">
              <a:rPr lang="es-CL" smtClean="0"/>
              <a:t>‹Nº›</a:t>
            </a:fld>
            <a:endParaRPr lang="es-CL"/>
          </a:p>
        </p:txBody>
      </p:sp>
    </p:spTree>
    <p:extLst>
      <p:ext uri="{BB962C8B-B14F-4D97-AF65-F5344CB8AC3E}">
        <p14:creationId xmlns:p14="http://schemas.microsoft.com/office/powerpoint/2010/main" val="4149662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1E0454B-C3AE-46CA-833B-52A35769E722}" type="datetimeFigureOut">
              <a:rPr lang="es-CL" smtClean="0"/>
              <a:t>20-06-2017</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208122E-7B11-446C-9BC0-4DBB5FD2CC70}" type="slidenum">
              <a:rPr lang="es-CL" smtClean="0"/>
              <a:t>‹Nº›</a:t>
            </a:fld>
            <a:endParaRPr lang="es-CL"/>
          </a:p>
        </p:txBody>
      </p:sp>
      <p:sp>
        <p:nvSpPr>
          <p:cNvPr id="8" name="Title 1"/>
          <p:cNvSpPr>
            <a:spLocks noGrp="1"/>
          </p:cNvSpPr>
          <p:nvPr>
            <p:ph type="title"/>
          </p:nvPr>
        </p:nvSpPr>
        <p:spPr>
          <a:xfrm>
            <a:off x="685801" y="609600"/>
            <a:ext cx="10131425" cy="1456267"/>
          </a:xfrm>
        </p:spPr>
        <p:txBody>
          <a:bodyPr/>
          <a:lstStyle/>
          <a:p>
            <a:r>
              <a:rPr lang="es-ES" smtClean="0"/>
              <a:t>Haga clic para modificar el estilo de título del patrón</a:t>
            </a:r>
            <a:endParaRPr lang="en-US" dirty="0"/>
          </a:p>
        </p:txBody>
      </p:sp>
    </p:spTree>
    <p:extLst>
      <p:ext uri="{BB962C8B-B14F-4D97-AF65-F5344CB8AC3E}">
        <p14:creationId xmlns:p14="http://schemas.microsoft.com/office/powerpoint/2010/main" val="2060102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1E0454B-C3AE-46CA-833B-52A35769E722}" type="datetimeFigureOut">
              <a:rPr lang="es-CL" smtClean="0"/>
              <a:t>20-06-2017</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208122E-7B11-446C-9BC0-4DBB5FD2CC70}" type="slidenum">
              <a:rPr lang="es-CL" smtClean="0"/>
              <a:t>‹Nº›</a:t>
            </a:fld>
            <a:endParaRPr lang="es-CL"/>
          </a:p>
        </p:txBody>
      </p:sp>
    </p:spTree>
    <p:extLst>
      <p:ext uri="{BB962C8B-B14F-4D97-AF65-F5344CB8AC3E}">
        <p14:creationId xmlns:p14="http://schemas.microsoft.com/office/powerpoint/2010/main" val="218262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1E0454B-C3AE-46CA-833B-52A35769E722}" type="datetimeFigureOut">
              <a:rPr lang="es-CL" smtClean="0"/>
              <a:t>20-06-2017</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208122E-7B11-446C-9BC0-4DBB5FD2CC70}" type="slidenum">
              <a:rPr lang="es-CL" smtClean="0"/>
              <a:t>‹Nº›</a:t>
            </a:fld>
            <a:endParaRPr lang="es-CL"/>
          </a:p>
        </p:txBody>
      </p:sp>
    </p:spTree>
    <p:extLst>
      <p:ext uri="{BB962C8B-B14F-4D97-AF65-F5344CB8AC3E}">
        <p14:creationId xmlns:p14="http://schemas.microsoft.com/office/powerpoint/2010/main" val="2374092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1E0454B-C3AE-46CA-833B-52A35769E722}" type="datetimeFigureOut">
              <a:rPr lang="es-CL" smtClean="0"/>
              <a:t>20-06-2017</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3208122E-7B11-446C-9BC0-4DBB5FD2CC70}" type="slidenum">
              <a:rPr lang="es-CL" smtClean="0"/>
              <a:t>‹Nº›</a:t>
            </a:fld>
            <a:endParaRPr lang="es-CL"/>
          </a:p>
        </p:txBody>
      </p:sp>
    </p:spTree>
    <p:extLst>
      <p:ext uri="{BB962C8B-B14F-4D97-AF65-F5344CB8AC3E}">
        <p14:creationId xmlns:p14="http://schemas.microsoft.com/office/powerpoint/2010/main" val="2003572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E1E0454B-C3AE-46CA-833B-52A35769E722}" type="datetimeFigureOut">
              <a:rPr lang="es-CL" smtClean="0"/>
              <a:t>20-06-2017</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3208122E-7B11-446C-9BC0-4DBB5FD2CC70}" type="slidenum">
              <a:rPr lang="es-CL" smtClean="0"/>
              <a:t>‹Nº›</a:t>
            </a:fld>
            <a:endParaRPr lang="es-CL"/>
          </a:p>
        </p:txBody>
      </p:sp>
    </p:spTree>
    <p:extLst>
      <p:ext uri="{BB962C8B-B14F-4D97-AF65-F5344CB8AC3E}">
        <p14:creationId xmlns:p14="http://schemas.microsoft.com/office/powerpoint/2010/main" val="2045772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E1E0454B-C3AE-46CA-833B-52A35769E722}" type="datetimeFigureOut">
              <a:rPr lang="es-CL" smtClean="0"/>
              <a:t>20-06-2017</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3208122E-7B11-446C-9BC0-4DBB5FD2CC70}" type="slidenum">
              <a:rPr lang="es-CL" smtClean="0"/>
              <a:t>‹Nº›</a:t>
            </a:fld>
            <a:endParaRPr lang="es-CL"/>
          </a:p>
        </p:txBody>
      </p:sp>
    </p:spTree>
    <p:extLst>
      <p:ext uri="{BB962C8B-B14F-4D97-AF65-F5344CB8AC3E}">
        <p14:creationId xmlns:p14="http://schemas.microsoft.com/office/powerpoint/2010/main" val="348955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E1E0454B-C3AE-46CA-833B-52A35769E722}" type="datetimeFigureOut">
              <a:rPr lang="es-CL" smtClean="0"/>
              <a:t>20-06-2017</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3208122E-7B11-446C-9BC0-4DBB5FD2CC70}" type="slidenum">
              <a:rPr lang="es-CL" smtClean="0"/>
              <a:t>‹Nº›</a:t>
            </a:fld>
            <a:endParaRPr lang="es-CL"/>
          </a:p>
        </p:txBody>
      </p:sp>
    </p:spTree>
    <p:extLst>
      <p:ext uri="{BB962C8B-B14F-4D97-AF65-F5344CB8AC3E}">
        <p14:creationId xmlns:p14="http://schemas.microsoft.com/office/powerpoint/2010/main" val="3590877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E1E0454B-C3AE-46CA-833B-52A35769E722}" type="datetimeFigureOut">
              <a:rPr lang="es-CL" smtClean="0"/>
              <a:t>20-06-2017</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3208122E-7B11-446C-9BC0-4DBB5FD2CC70}" type="slidenum">
              <a:rPr lang="es-CL" smtClean="0"/>
              <a:t>‹Nº›</a:t>
            </a:fld>
            <a:endParaRPr lang="es-CL"/>
          </a:p>
        </p:txBody>
      </p:sp>
    </p:spTree>
    <p:extLst>
      <p:ext uri="{BB962C8B-B14F-4D97-AF65-F5344CB8AC3E}">
        <p14:creationId xmlns:p14="http://schemas.microsoft.com/office/powerpoint/2010/main" val="220792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1E0454B-C3AE-46CA-833B-52A35769E722}" type="datetimeFigureOut">
              <a:rPr lang="es-CL" smtClean="0"/>
              <a:t>20-06-2017</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3208122E-7B11-446C-9BC0-4DBB5FD2CC70}" type="slidenum">
              <a:rPr lang="es-CL" smtClean="0"/>
              <a:t>‹Nº›</a:t>
            </a:fld>
            <a:endParaRPr lang="es-CL"/>
          </a:p>
        </p:txBody>
      </p:sp>
    </p:spTree>
    <p:extLst>
      <p:ext uri="{BB962C8B-B14F-4D97-AF65-F5344CB8AC3E}">
        <p14:creationId xmlns:p14="http://schemas.microsoft.com/office/powerpoint/2010/main" val="978528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s-ES" smtClean="0"/>
              <a:t>Haga clic para modificar el estilo de título del patrón</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1E0454B-C3AE-46CA-833B-52A35769E722}" type="datetimeFigureOut">
              <a:rPr lang="es-CL" smtClean="0"/>
              <a:t>20-06-2017</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3208122E-7B11-446C-9BC0-4DBB5FD2CC70}" type="slidenum">
              <a:rPr lang="es-CL" smtClean="0"/>
              <a:t>‹Nº›</a:t>
            </a:fld>
            <a:endParaRPr lang="es-CL"/>
          </a:p>
        </p:txBody>
      </p:sp>
    </p:spTree>
    <p:extLst>
      <p:ext uri="{BB962C8B-B14F-4D97-AF65-F5344CB8AC3E}">
        <p14:creationId xmlns:p14="http://schemas.microsoft.com/office/powerpoint/2010/main" val="2546857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1E0454B-C3AE-46CA-833B-52A35769E722}" type="datetimeFigureOut">
              <a:rPr lang="es-CL" smtClean="0"/>
              <a:t>20-06-2017</a:t>
            </a:fld>
            <a:endParaRPr lang="es-CL"/>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s-CL"/>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208122E-7B11-446C-9BC0-4DBB5FD2CC70}" type="slidenum">
              <a:rPr lang="es-CL" smtClean="0"/>
              <a:t>‹Nº›</a:t>
            </a:fld>
            <a:endParaRPr lang="es-CL"/>
          </a:p>
        </p:txBody>
      </p:sp>
    </p:spTree>
    <p:extLst>
      <p:ext uri="{BB962C8B-B14F-4D97-AF65-F5344CB8AC3E}">
        <p14:creationId xmlns:p14="http://schemas.microsoft.com/office/powerpoint/2010/main" val="187344900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v=-_PMqqEnr7E"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LP30btJ1Skw"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gif"/><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pPr algn="ctr"/>
            <a:r>
              <a:rPr lang="es-CL" b="1" dirty="0" smtClean="0"/>
              <a:t>Ondas y sonido</a:t>
            </a:r>
            <a:endParaRPr lang="es-CL" b="1" dirty="0"/>
          </a:p>
        </p:txBody>
      </p:sp>
      <p:sp>
        <p:nvSpPr>
          <p:cNvPr id="3" name="Subtítulo 2"/>
          <p:cNvSpPr>
            <a:spLocks noGrp="1"/>
          </p:cNvSpPr>
          <p:nvPr>
            <p:ph type="subTitle" idx="1"/>
          </p:nvPr>
        </p:nvSpPr>
        <p:spPr/>
        <p:txBody>
          <a:bodyPr/>
          <a:lstStyle/>
          <a:p>
            <a:r>
              <a:rPr lang="es-CL" dirty="0" smtClean="0"/>
              <a:t>Profesor Daniel Montoya</a:t>
            </a:r>
            <a:endParaRPr lang="es-CL" dirty="0"/>
          </a:p>
        </p:txBody>
      </p:sp>
      <p:pic>
        <p:nvPicPr>
          <p:cNvPr id="12290" name="Picture 2" descr="http://lpsaccpp.cl/wp-content/uploads/2016/10/cropped-logo2.0-3.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629" r="60597" b="-299"/>
          <a:stretch/>
        </p:blipFill>
        <p:spPr bwMode="auto">
          <a:xfrm>
            <a:off x="914399" y="450376"/>
            <a:ext cx="1029230" cy="1105469"/>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1943629" y="633778"/>
            <a:ext cx="3048000" cy="738664"/>
          </a:xfrm>
          <a:prstGeom prst="rect">
            <a:avLst/>
          </a:prstGeom>
          <a:noFill/>
        </p:spPr>
        <p:txBody>
          <a:bodyPr wrap="square" rtlCol="0">
            <a:spAutoFit/>
          </a:bodyPr>
          <a:lstStyle/>
          <a:p>
            <a:r>
              <a:rPr lang="es-CL" sz="1400" b="1" dirty="0" smtClean="0">
                <a:latin typeface="Arial" panose="020B0604020202020204" pitchFamily="34" charset="0"/>
                <a:cs typeface="Arial" panose="020B0604020202020204" pitchFamily="34" charset="0"/>
              </a:rPr>
              <a:t>Liceo Parroquial San Antonio</a:t>
            </a:r>
          </a:p>
          <a:p>
            <a:r>
              <a:rPr lang="es-CL" sz="1400" b="1" dirty="0" smtClean="0">
                <a:latin typeface="Arial" panose="020B0604020202020204" pitchFamily="34" charset="0"/>
                <a:cs typeface="Arial" panose="020B0604020202020204" pitchFamily="34" charset="0"/>
              </a:rPr>
              <a:t>Clérigos de San </a:t>
            </a:r>
            <a:r>
              <a:rPr lang="es-CL" sz="1400" b="1" dirty="0" err="1" smtClean="0">
                <a:latin typeface="Arial" panose="020B0604020202020204" pitchFamily="34" charset="0"/>
                <a:cs typeface="Arial" panose="020B0604020202020204" pitchFamily="34" charset="0"/>
              </a:rPr>
              <a:t>Viator</a:t>
            </a:r>
            <a:endParaRPr lang="es-CL" sz="1400" b="1" dirty="0" smtClean="0">
              <a:latin typeface="Arial" panose="020B0604020202020204" pitchFamily="34" charset="0"/>
              <a:cs typeface="Arial" panose="020B0604020202020204" pitchFamily="34" charset="0"/>
            </a:endParaRPr>
          </a:p>
          <a:p>
            <a:r>
              <a:rPr lang="es-CL" sz="1400" b="1" dirty="0" smtClean="0">
                <a:latin typeface="Arial" panose="020B0604020202020204" pitchFamily="34" charset="0"/>
                <a:cs typeface="Arial" panose="020B0604020202020204" pitchFamily="34" charset="0"/>
              </a:rPr>
              <a:t>Física I medio</a:t>
            </a:r>
          </a:p>
        </p:txBody>
      </p:sp>
    </p:spTree>
    <p:extLst>
      <p:ext uri="{BB962C8B-B14F-4D97-AF65-F5344CB8AC3E}">
        <p14:creationId xmlns:p14="http://schemas.microsoft.com/office/powerpoint/2010/main" val="30334969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p:txBody>
          <a:bodyPr/>
          <a:lstStyle/>
          <a:p>
            <a:endParaRPr lang="es-CL" dirty="0"/>
          </a:p>
        </p:txBody>
      </p:sp>
      <p:pic>
        <p:nvPicPr>
          <p:cNvPr id="5" name="Marcador de contenido 3"/>
          <p:cNvPicPr>
            <a:picLocks noChangeAspect="1"/>
          </p:cNvPicPr>
          <p:nvPr/>
        </p:nvPicPr>
        <p:blipFill rotWithShape="1">
          <a:blip r:embed="rId2" cstate="print">
            <a:extLst>
              <a:ext uri="{28A0092B-C50C-407E-A947-70E740481C1C}">
                <a14:useLocalDpi xmlns:a14="http://schemas.microsoft.com/office/drawing/2010/main" val="0"/>
              </a:ext>
            </a:extLst>
          </a:blip>
          <a:srcRect l="5553" t="49534" r="7702" b="30374"/>
          <a:stretch/>
        </p:blipFill>
        <p:spPr>
          <a:xfrm>
            <a:off x="541423" y="1787591"/>
            <a:ext cx="11188350" cy="3564000"/>
          </a:xfrm>
          <a:prstGeom prst="rect">
            <a:avLst/>
          </a:prstGeom>
        </p:spPr>
      </p:pic>
    </p:spTree>
    <p:extLst>
      <p:ext uri="{BB962C8B-B14F-4D97-AF65-F5344CB8AC3E}">
        <p14:creationId xmlns:p14="http://schemas.microsoft.com/office/powerpoint/2010/main" val="4980828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sp>
        <p:nvSpPr>
          <p:cNvPr id="3" name="Marcador de contenido 2"/>
          <p:cNvSpPr>
            <a:spLocks noGrp="1"/>
          </p:cNvSpPr>
          <p:nvPr>
            <p:ph idx="1"/>
          </p:nvPr>
        </p:nvSpPr>
        <p:spPr/>
        <p:txBody>
          <a:bodyPr/>
          <a:lstStyle/>
          <a:p>
            <a:endParaRPr lang="es-CL"/>
          </a:p>
        </p:txBody>
      </p:sp>
      <p:pic>
        <p:nvPicPr>
          <p:cNvPr id="4" name="Marcador de contenido 3"/>
          <p:cNvPicPr>
            <a:picLocks noChangeAspect="1"/>
          </p:cNvPicPr>
          <p:nvPr/>
        </p:nvPicPr>
        <p:blipFill rotWithShape="1">
          <a:blip r:embed="rId2" cstate="print">
            <a:extLst>
              <a:ext uri="{28A0092B-C50C-407E-A947-70E740481C1C}">
                <a14:useLocalDpi xmlns:a14="http://schemas.microsoft.com/office/drawing/2010/main" val="0"/>
              </a:ext>
            </a:extLst>
          </a:blip>
          <a:srcRect l="5552" t="68845" r="8755" b="10357"/>
          <a:stretch/>
        </p:blipFill>
        <p:spPr>
          <a:xfrm>
            <a:off x="493296" y="1682954"/>
            <a:ext cx="11160000" cy="3725147"/>
          </a:xfrm>
          <a:prstGeom prst="rect">
            <a:avLst/>
          </a:prstGeom>
        </p:spPr>
      </p:pic>
    </p:spTree>
    <p:extLst>
      <p:ext uri="{BB962C8B-B14F-4D97-AF65-F5344CB8AC3E}">
        <p14:creationId xmlns:p14="http://schemas.microsoft.com/office/powerpoint/2010/main" val="30925128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34421"/>
            <a:ext cx="10131425" cy="1456267"/>
          </a:xfrm>
        </p:spPr>
        <p:txBody>
          <a:bodyPr/>
          <a:lstStyle/>
          <a:p>
            <a:pPr algn="ctr"/>
            <a:r>
              <a:rPr lang="es-CL" b="1" dirty="0" smtClean="0">
                <a:solidFill>
                  <a:schemeClr val="bg2">
                    <a:lumMod val="60000"/>
                    <a:lumOff val="40000"/>
                  </a:schemeClr>
                </a:solidFill>
              </a:rPr>
              <a:t>¿Cómo se clasifican las ondas?</a:t>
            </a:r>
            <a:endParaRPr lang="es-CL" b="1" dirty="0">
              <a:solidFill>
                <a:schemeClr val="bg2">
                  <a:lumMod val="60000"/>
                  <a:lumOff val="40000"/>
                </a:schemeClr>
              </a:solidFill>
            </a:endParaRPr>
          </a:p>
        </p:txBody>
      </p:sp>
      <p:sp>
        <p:nvSpPr>
          <p:cNvPr id="3" name="Marcador de contenido 2"/>
          <p:cNvSpPr>
            <a:spLocks noGrp="1"/>
          </p:cNvSpPr>
          <p:nvPr>
            <p:ph idx="1"/>
          </p:nvPr>
        </p:nvSpPr>
        <p:spPr>
          <a:xfrm>
            <a:off x="838200" y="1409700"/>
            <a:ext cx="10515600" cy="5216387"/>
          </a:xfrm>
        </p:spPr>
        <p:txBody>
          <a:bodyPr numCol="2">
            <a:noAutofit/>
          </a:bodyPr>
          <a:lstStyle/>
          <a:p>
            <a:r>
              <a:rPr lang="es-ES" sz="2000" b="1" dirty="0" smtClean="0"/>
              <a:t>Primer </a:t>
            </a:r>
            <a:r>
              <a:rPr lang="es-ES" sz="2000" b="1" dirty="0"/>
              <a:t>criterio:</a:t>
            </a:r>
            <a:r>
              <a:rPr lang="es-ES" sz="2000" dirty="0"/>
              <a:t>	</a:t>
            </a:r>
            <a:r>
              <a:rPr lang="es-ES" sz="2000" dirty="0" smtClean="0">
                <a:solidFill>
                  <a:srgbClr val="00B0F0"/>
                </a:solidFill>
              </a:rPr>
              <a:t>medio </a:t>
            </a:r>
            <a:r>
              <a:rPr lang="es-ES" sz="2000" dirty="0">
                <a:solidFill>
                  <a:srgbClr val="00B0F0"/>
                </a:solidFill>
              </a:rPr>
              <a:t>de propagación</a:t>
            </a:r>
          </a:p>
          <a:p>
            <a:pPr lvl="1"/>
            <a:r>
              <a:rPr lang="es-ES" sz="2000" dirty="0"/>
              <a:t>Ondas mecánicas</a:t>
            </a:r>
          </a:p>
          <a:p>
            <a:pPr lvl="1"/>
            <a:r>
              <a:rPr lang="es-ES" sz="2000" dirty="0"/>
              <a:t>Ondas </a:t>
            </a:r>
            <a:r>
              <a:rPr lang="es-ES" sz="2000" dirty="0" smtClean="0"/>
              <a:t>electromagnéticas</a:t>
            </a:r>
          </a:p>
          <a:p>
            <a:pPr marL="457200" lvl="1" indent="0">
              <a:buNone/>
            </a:pPr>
            <a:endParaRPr lang="es-ES" sz="2000" dirty="0"/>
          </a:p>
          <a:p>
            <a:r>
              <a:rPr lang="es-CL" sz="2000" b="1" dirty="0"/>
              <a:t>Segundo criterio:</a:t>
            </a:r>
            <a:r>
              <a:rPr lang="es-CL" sz="2000" dirty="0"/>
              <a:t> </a:t>
            </a:r>
            <a:r>
              <a:rPr lang="es-CL" sz="2000" dirty="0">
                <a:solidFill>
                  <a:srgbClr val="00B0F0"/>
                </a:solidFill>
              </a:rPr>
              <a:t>dirección de vibración del medio</a:t>
            </a:r>
          </a:p>
          <a:p>
            <a:pPr lvl="1"/>
            <a:r>
              <a:rPr lang="es-ES" sz="2000" dirty="0"/>
              <a:t>Ondas longitudinales</a:t>
            </a:r>
          </a:p>
          <a:p>
            <a:pPr lvl="1"/>
            <a:r>
              <a:rPr lang="es-ES" sz="2000" dirty="0"/>
              <a:t>Ondas </a:t>
            </a:r>
            <a:r>
              <a:rPr lang="es-ES" sz="2000" dirty="0" smtClean="0"/>
              <a:t>transversales</a:t>
            </a:r>
          </a:p>
          <a:p>
            <a:pPr marL="457200" lvl="1" indent="0">
              <a:buNone/>
            </a:pPr>
            <a:endParaRPr lang="es-CL" sz="2000" dirty="0">
              <a:solidFill>
                <a:srgbClr val="FF0000"/>
              </a:solidFill>
            </a:endParaRPr>
          </a:p>
          <a:p>
            <a:r>
              <a:rPr lang="es-ES" sz="2000" b="1" dirty="0"/>
              <a:t>Tercer criterio:</a:t>
            </a:r>
            <a:r>
              <a:rPr lang="es-ES" sz="2000" dirty="0"/>
              <a:t>	</a:t>
            </a:r>
            <a:r>
              <a:rPr lang="es-ES" sz="2000" dirty="0" smtClean="0"/>
              <a:t>	</a:t>
            </a:r>
            <a:r>
              <a:rPr lang="es-ES" sz="2000" dirty="0" smtClean="0">
                <a:solidFill>
                  <a:srgbClr val="00B0F0"/>
                </a:solidFill>
              </a:rPr>
              <a:t>extensión </a:t>
            </a:r>
            <a:r>
              <a:rPr lang="es-ES" sz="2000" dirty="0">
                <a:solidFill>
                  <a:srgbClr val="00B0F0"/>
                </a:solidFill>
              </a:rPr>
              <a:t>del medio</a:t>
            </a:r>
          </a:p>
          <a:p>
            <a:pPr lvl="1"/>
            <a:r>
              <a:rPr lang="es-ES" sz="2000" dirty="0"/>
              <a:t>Ondas estacionarias</a:t>
            </a:r>
          </a:p>
          <a:p>
            <a:pPr lvl="1"/>
            <a:r>
              <a:rPr lang="es-ES" sz="2000" dirty="0"/>
              <a:t>Ondas </a:t>
            </a:r>
            <a:r>
              <a:rPr lang="es-ES" sz="2000" dirty="0" smtClean="0"/>
              <a:t>viajeras</a:t>
            </a:r>
            <a:endParaRPr lang="es-ES" sz="2000" b="1" dirty="0"/>
          </a:p>
          <a:p>
            <a:r>
              <a:rPr lang="es-ES" sz="2000" b="1" dirty="0" smtClean="0"/>
              <a:t>Cuarto criterio:</a:t>
            </a:r>
            <a:r>
              <a:rPr lang="es-ES" sz="2000" dirty="0" smtClean="0"/>
              <a:t>	</a:t>
            </a:r>
            <a:r>
              <a:rPr lang="es-ES" sz="2000" dirty="0" smtClean="0">
                <a:solidFill>
                  <a:srgbClr val="00B0F0"/>
                </a:solidFill>
              </a:rPr>
              <a:t>periodicidad </a:t>
            </a:r>
            <a:r>
              <a:rPr lang="es-ES" sz="2000" dirty="0">
                <a:solidFill>
                  <a:srgbClr val="00B0F0"/>
                </a:solidFill>
              </a:rPr>
              <a:t>de la onda</a:t>
            </a:r>
          </a:p>
          <a:p>
            <a:pPr lvl="1"/>
            <a:r>
              <a:rPr lang="es-ES" sz="2000" dirty="0"/>
              <a:t>Ondas periódicas</a:t>
            </a:r>
          </a:p>
          <a:p>
            <a:pPr lvl="1"/>
            <a:r>
              <a:rPr lang="es-ES" sz="2000" dirty="0"/>
              <a:t>Ondas NO </a:t>
            </a:r>
            <a:r>
              <a:rPr lang="es-ES" sz="2000" dirty="0" smtClean="0"/>
              <a:t>periódicas</a:t>
            </a:r>
          </a:p>
          <a:p>
            <a:pPr marL="457200" lvl="1" indent="0">
              <a:buNone/>
            </a:pPr>
            <a:endParaRPr lang="es-ES" sz="2000" dirty="0"/>
          </a:p>
          <a:p>
            <a:r>
              <a:rPr lang="es-ES" sz="2000" b="1" dirty="0"/>
              <a:t>Quinto </a:t>
            </a:r>
            <a:r>
              <a:rPr lang="es-ES" sz="2000" b="1" dirty="0" smtClean="0"/>
              <a:t>criterio:</a:t>
            </a:r>
            <a:r>
              <a:rPr lang="es-ES" sz="2000" dirty="0" smtClean="0"/>
              <a:t>	</a:t>
            </a:r>
            <a:r>
              <a:rPr lang="es-ES" sz="2000" dirty="0" smtClean="0">
                <a:solidFill>
                  <a:srgbClr val="00B0F0"/>
                </a:solidFill>
              </a:rPr>
              <a:t>dirección </a:t>
            </a:r>
            <a:r>
              <a:rPr lang="es-ES" sz="2000" dirty="0">
                <a:solidFill>
                  <a:srgbClr val="00B0F0"/>
                </a:solidFill>
              </a:rPr>
              <a:t>de propagación</a:t>
            </a:r>
          </a:p>
          <a:p>
            <a:pPr lvl="1"/>
            <a:r>
              <a:rPr lang="es-ES" sz="2000" dirty="0"/>
              <a:t>Ondas unidimensionales</a:t>
            </a:r>
          </a:p>
          <a:p>
            <a:pPr lvl="1"/>
            <a:r>
              <a:rPr lang="es-ES" sz="2000" dirty="0"/>
              <a:t>Ondas bidimensionales</a:t>
            </a:r>
          </a:p>
          <a:p>
            <a:pPr lvl="1"/>
            <a:r>
              <a:rPr lang="es-ES" sz="2000" dirty="0"/>
              <a:t>Ondas </a:t>
            </a:r>
            <a:r>
              <a:rPr lang="es-ES" sz="2000" dirty="0" smtClean="0"/>
              <a:t>tridimensionales</a:t>
            </a:r>
            <a:endParaRPr lang="es-ES" sz="2000" dirty="0"/>
          </a:p>
        </p:txBody>
      </p:sp>
    </p:spTree>
    <p:extLst>
      <p:ext uri="{BB962C8B-B14F-4D97-AF65-F5344CB8AC3E}">
        <p14:creationId xmlns:p14="http://schemas.microsoft.com/office/powerpoint/2010/main" val="24412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fade">
                                      <p:cBhvr>
                                        <p:cTn id="40" dur="500"/>
                                        <p:tgtEl>
                                          <p:spTgt spid="3">
                                            <p:txEl>
                                              <p:pRg st="11" end="11"/>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Effect transition="in" filter="fade">
                                      <p:cBhvr>
                                        <p:cTn id="43" dur="500"/>
                                        <p:tgtEl>
                                          <p:spTgt spid="3">
                                            <p:txEl>
                                              <p:pRg st="12" end="12"/>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xEl>
                                              <p:pRg st="13" end="13"/>
                                            </p:txEl>
                                          </p:spTgt>
                                        </p:tgtEl>
                                        <p:attrNameLst>
                                          <p:attrName>style.visibility</p:attrName>
                                        </p:attrNameLst>
                                      </p:cBhvr>
                                      <p:to>
                                        <p:strVal val="visible"/>
                                      </p:to>
                                    </p:set>
                                    <p:animEffect transition="in" filter="fade">
                                      <p:cBhvr>
                                        <p:cTn id="46" dur="500"/>
                                        <p:tgtEl>
                                          <p:spTgt spid="3">
                                            <p:txEl>
                                              <p:pRg st="13" end="1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15" end="15"/>
                                            </p:txEl>
                                          </p:spTgt>
                                        </p:tgtEl>
                                        <p:attrNameLst>
                                          <p:attrName>style.visibility</p:attrName>
                                        </p:attrNameLst>
                                      </p:cBhvr>
                                      <p:to>
                                        <p:strVal val="visible"/>
                                      </p:to>
                                    </p:set>
                                    <p:animEffect transition="in" filter="fade">
                                      <p:cBhvr>
                                        <p:cTn id="51" dur="500"/>
                                        <p:tgtEl>
                                          <p:spTgt spid="3">
                                            <p:txEl>
                                              <p:pRg st="15" end="15"/>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
                                            <p:txEl>
                                              <p:pRg st="16" end="16"/>
                                            </p:txEl>
                                          </p:spTgt>
                                        </p:tgtEl>
                                        <p:attrNameLst>
                                          <p:attrName>style.visibility</p:attrName>
                                        </p:attrNameLst>
                                      </p:cBhvr>
                                      <p:to>
                                        <p:strVal val="visible"/>
                                      </p:to>
                                    </p:set>
                                    <p:animEffect transition="in" filter="fade">
                                      <p:cBhvr>
                                        <p:cTn id="54" dur="500"/>
                                        <p:tgtEl>
                                          <p:spTgt spid="3">
                                            <p:txEl>
                                              <p:pRg st="16" end="16"/>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
                                            <p:txEl>
                                              <p:pRg st="17" end="17"/>
                                            </p:txEl>
                                          </p:spTgt>
                                        </p:tgtEl>
                                        <p:attrNameLst>
                                          <p:attrName>style.visibility</p:attrName>
                                        </p:attrNameLst>
                                      </p:cBhvr>
                                      <p:to>
                                        <p:strVal val="visible"/>
                                      </p:to>
                                    </p:set>
                                    <p:animEffect transition="in" filter="fade">
                                      <p:cBhvr>
                                        <p:cTn id="57" dur="500"/>
                                        <p:tgtEl>
                                          <p:spTgt spid="3">
                                            <p:txEl>
                                              <p:pRg st="17" end="17"/>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
                                            <p:txEl>
                                              <p:pRg st="18" end="18"/>
                                            </p:txEl>
                                          </p:spTgt>
                                        </p:tgtEl>
                                        <p:attrNameLst>
                                          <p:attrName>style.visibility</p:attrName>
                                        </p:attrNameLst>
                                      </p:cBhvr>
                                      <p:to>
                                        <p:strVal val="visible"/>
                                      </p:to>
                                    </p:set>
                                    <p:animEffect transition="in" filter="fade">
                                      <p:cBhvr>
                                        <p:cTn id="60" dur="500"/>
                                        <p:tgtEl>
                                          <p:spTgt spid="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04900" y="2438399"/>
            <a:ext cx="10131425" cy="1456267"/>
          </a:xfrm>
        </p:spPr>
        <p:txBody>
          <a:bodyPr>
            <a:normAutofit/>
          </a:bodyPr>
          <a:lstStyle/>
          <a:p>
            <a:pPr algn="ctr"/>
            <a:r>
              <a:rPr lang="es-ES" sz="4100" b="1" dirty="0" smtClean="0"/>
              <a:t>Primer criterio:</a:t>
            </a:r>
            <a:r>
              <a:rPr lang="es-ES" sz="4100" dirty="0" smtClean="0"/>
              <a:t>	</a:t>
            </a:r>
            <a:r>
              <a:rPr lang="es-ES" sz="4100" dirty="0" smtClean="0">
                <a:solidFill>
                  <a:srgbClr val="00B0F0"/>
                </a:solidFill>
              </a:rPr>
              <a:t>medio de propagación</a:t>
            </a:r>
            <a:endParaRPr lang="es-CL" sz="4100" dirty="0">
              <a:solidFill>
                <a:srgbClr val="00B0F0"/>
              </a:solidFill>
            </a:endParaRPr>
          </a:p>
        </p:txBody>
      </p:sp>
    </p:spTree>
    <p:extLst>
      <p:ext uri="{BB962C8B-B14F-4D97-AF65-F5344CB8AC3E}">
        <p14:creationId xmlns:p14="http://schemas.microsoft.com/office/powerpoint/2010/main" val="22324514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5800" y="71967"/>
            <a:ext cx="10131425" cy="1456267"/>
          </a:xfrm>
        </p:spPr>
        <p:txBody>
          <a:bodyPr/>
          <a:lstStyle/>
          <a:p>
            <a:pPr algn="ctr"/>
            <a:r>
              <a:rPr lang="es-ES" b="1" dirty="0" smtClean="0"/>
              <a:t>Primer criterio:</a:t>
            </a:r>
            <a:r>
              <a:rPr lang="es-ES" dirty="0" smtClean="0"/>
              <a:t>	</a:t>
            </a:r>
            <a:r>
              <a:rPr lang="es-ES" dirty="0" smtClean="0">
                <a:solidFill>
                  <a:srgbClr val="00B0F0"/>
                </a:solidFill>
              </a:rPr>
              <a:t>medio de propagación</a:t>
            </a:r>
            <a:endParaRPr lang="es-CL" dirty="0">
              <a:solidFill>
                <a:srgbClr val="00B0F0"/>
              </a:solidFill>
            </a:endParaRPr>
          </a:p>
        </p:txBody>
      </p:sp>
      <p:sp>
        <p:nvSpPr>
          <p:cNvPr id="3" name="Marcador de contenido 2"/>
          <p:cNvSpPr>
            <a:spLocks noGrp="1"/>
          </p:cNvSpPr>
          <p:nvPr>
            <p:ph idx="1"/>
          </p:nvPr>
        </p:nvSpPr>
        <p:spPr>
          <a:xfrm>
            <a:off x="685800" y="1528234"/>
            <a:ext cx="10131425" cy="3649133"/>
          </a:xfrm>
        </p:spPr>
        <p:txBody>
          <a:bodyPr>
            <a:normAutofit/>
          </a:bodyPr>
          <a:lstStyle/>
          <a:p>
            <a:pPr algn="just"/>
            <a:endParaRPr lang="es-CL" sz="2800" dirty="0" smtClean="0"/>
          </a:p>
        </p:txBody>
      </p:sp>
      <p:sp>
        <p:nvSpPr>
          <p:cNvPr id="7" name="Rectángulo 6"/>
          <p:cNvSpPr/>
          <p:nvPr/>
        </p:nvSpPr>
        <p:spPr>
          <a:xfrm>
            <a:off x="685800" y="1528234"/>
            <a:ext cx="5077326" cy="465599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L" sz="3000" b="1" dirty="0">
                <a:latin typeface="Agency FB" panose="020B0503020202020204" pitchFamily="34" charset="0"/>
              </a:rPr>
              <a:t>Ondas mecánicas:</a:t>
            </a:r>
          </a:p>
          <a:p>
            <a:pPr marL="800100" lvl="1" indent="-342900" algn="just">
              <a:buFont typeface="Arial" panose="020B0604020202020204" pitchFamily="34" charset="0"/>
              <a:buChar char="•"/>
            </a:pPr>
            <a:r>
              <a:rPr lang="es-ES" sz="2600" dirty="0">
                <a:latin typeface="Agency FB" panose="020B0503020202020204" pitchFamily="34" charset="0"/>
              </a:rPr>
              <a:t>Perturbaciones de algunas de las propiedades mecánicas del medio material, como la posición, la velocidad o la energía de las partículas que lo conforman (átomos o moléculas).</a:t>
            </a:r>
          </a:p>
          <a:p>
            <a:pPr marL="800100" lvl="1" indent="-342900" algn="just">
              <a:buFont typeface="Arial" panose="020B0604020202020204" pitchFamily="34" charset="0"/>
              <a:buChar char="•"/>
            </a:pPr>
            <a:r>
              <a:rPr lang="es-ES" sz="2600" dirty="0">
                <a:solidFill>
                  <a:srgbClr val="00B0F0"/>
                </a:solidFill>
                <a:latin typeface="Agency FB" panose="020B0503020202020204" pitchFamily="34" charset="0"/>
              </a:rPr>
              <a:t>Siempre requiere de un medio material para propagarse</a:t>
            </a:r>
            <a:r>
              <a:rPr lang="es-ES" sz="2600" dirty="0">
                <a:latin typeface="Agency FB" panose="020B0503020202020204" pitchFamily="34" charset="0"/>
              </a:rPr>
              <a:t>, ya sea sólido, líquido o gaseoso.</a:t>
            </a:r>
          </a:p>
          <a:p>
            <a:pPr marL="800100" lvl="1" indent="-342900" algn="just">
              <a:buFont typeface="Arial" panose="020B0604020202020204" pitchFamily="34" charset="0"/>
              <a:buChar char="•"/>
            </a:pPr>
            <a:r>
              <a:rPr lang="es-ES" sz="2600" dirty="0" err="1">
                <a:latin typeface="Agency FB" panose="020B0503020202020204" pitchFamily="34" charset="0"/>
              </a:rPr>
              <a:t>Ej</a:t>
            </a:r>
            <a:r>
              <a:rPr lang="es-ES" sz="2600" dirty="0">
                <a:latin typeface="Agency FB" panose="020B0503020202020204" pitchFamily="34" charset="0"/>
              </a:rPr>
              <a:t>: perturbaciones sobre el agua, ondas sísmicas o el </a:t>
            </a:r>
            <a:r>
              <a:rPr lang="es-ES" sz="2600" b="1" dirty="0">
                <a:latin typeface="Agency FB" panose="020B0503020202020204" pitchFamily="34" charset="0"/>
              </a:rPr>
              <a:t>sonido</a:t>
            </a:r>
            <a:r>
              <a:rPr lang="es-ES" sz="2600" dirty="0">
                <a:latin typeface="Agency FB" panose="020B0503020202020204" pitchFamily="34" charset="0"/>
              </a:rPr>
              <a:t>.</a:t>
            </a:r>
            <a:endParaRPr lang="es-CL" sz="2600" dirty="0">
              <a:latin typeface="Agency FB" panose="020B0503020202020204" pitchFamily="34" charset="0"/>
            </a:endParaRPr>
          </a:p>
        </p:txBody>
      </p:sp>
      <p:pic>
        <p:nvPicPr>
          <p:cNvPr id="2050" name="Picture 2" descr="ondas.jpg (401×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0036" y="2170252"/>
            <a:ext cx="4507189" cy="337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83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5800" y="84667"/>
            <a:ext cx="10131425" cy="1456267"/>
          </a:xfrm>
        </p:spPr>
        <p:txBody>
          <a:bodyPr/>
          <a:lstStyle/>
          <a:p>
            <a:pPr algn="ctr"/>
            <a:r>
              <a:rPr lang="es-ES" b="1" dirty="0" smtClean="0"/>
              <a:t>Primer criterio:</a:t>
            </a:r>
            <a:r>
              <a:rPr lang="es-ES" dirty="0" smtClean="0"/>
              <a:t>	</a:t>
            </a:r>
            <a:r>
              <a:rPr lang="es-ES" dirty="0" smtClean="0">
                <a:solidFill>
                  <a:srgbClr val="00B0F0"/>
                </a:solidFill>
              </a:rPr>
              <a:t>medio de propagación</a:t>
            </a:r>
            <a:endParaRPr lang="es-CL" dirty="0">
              <a:solidFill>
                <a:srgbClr val="00B0F0"/>
              </a:solidFill>
            </a:endParaRPr>
          </a:p>
        </p:txBody>
      </p:sp>
      <p:sp>
        <p:nvSpPr>
          <p:cNvPr id="3" name="Marcador de contenido 2"/>
          <p:cNvSpPr>
            <a:spLocks noGrp="1"/>
          </p:cNvSpPr>
          <p:nvPr>
            <p:ph idx="1"/>
          </p:nvPr>
        </p:nvSpPr>
        <p:spPr>
          <a:xfrm>
            <a:off x="685800" y="1862667"/>
            <a:ext cx="10131425" cy="3649133"/>
          </a:xfrm>
        </p:spPr>
        <p:txBody>
          <a:bodyPr>
            <a:noAutofit/>
          </a:bodyPr>
          <a:lstStyle/>
          <a:p>
            <a:pPr algn="just"/>
            <a:endParaRPr lang="es-CL" sz="2800" dirty="0" smtClean="0"/>
          </a:p>
        </p:txBody>
      </p:sp>
      <p:sp>
        <p:nvSpPr>
          <p:cNvPr id="4" name="Rectángulo 3"/>
          <p:cNvSpPr/>
          <p:nvPr/>
        </p:nvSpPr>
        <p:spPr>
          <a:xfrm>
            <a:off x="685800" y="1564998"/>
            <a:ext cx="5077326" cy="465599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L" sz="2800" b="1" dirty="0">
                <a:latin typeface="Agency FB" panose="020B0503020202020204" pitchFamily="34" charset="0"/>
              </a:rPr>
              <a:t>Ondas electromagnéticas:</a:t>
            </a:r>
          </a:p>
          <a:p>
            <a:pPr marL="800100" lvl="1" indent="-342900" algn="just">
              <a:buFont typeface="Arial" panose="020B0604020202020204" pitchFamily="34" charset="0"/>
              <a:buChar char="•"/>
            </a:pPr>
            <a:r>
              <a:rPr lang="es-ES" sz="2100" dirty="0">
                <a:latin typeface="Agency FB" panose="020B0503020202020204" pitchFamily="34" charset="0"/>
              </a:rPr>
              <a:t>Se produce por la perturbación de las propiedades eléctricas y/o magnéticas del espacio (campo magnético o campo eléctrico).</a:t>
            </a:r>
          </a:p>
          <a:p>
            <a:pPr marL="800100" lvl="1" indent="-342900" algn="just">
              <a:buFont typeface="Arial" panose="020B0604020202020204" pitchFamily="34" charset="0"/>
              <a:buChar char="•"/>
            </a:pPr>
            <a:r>
              <a:rPr lang="es-ES" sz="2100" dirty="0">
                <a:latin typeface="Agency FB" panose="020B0503020202020204" pitchFamily="34" charset="0"/>
              </a:rPr>
              <a:t>Una onda magnética </a:t>
            </a:r>
            <a:r>
              <a:rPr lang="es-ES" sz="2100" dirty="0">
                <a:solidFill>
                  <a:srgbClr val="00B0F0"/>
                </a:solidFill>
                <a:latin typeface="Agency FB" panose="020B0503020202020204" pitchFamily="34" charset="0"/>
              </a:rPr>
              <a:t>no necesariamente requiere de un medio material </a:t>
            </a:r>
            <a:r>
              <a:rPr lang="es-ES" sz="2100" dirty="0">
                <a:latin typeface="Agency FB" panose="020B0503020202020204" pitchFamily="34" charset="0"/>
              </a:rPr>
              <a:t>para su propagación, por lo que </a:t>
            </a:r>
            <a:r>
              <a:rPr lang="es-ES" sz="2100" b="1" dirty="0">
                <a:solidFill>
                  <a:srgbClr val="00B0F0"/>
                </a:solidFill>
                <a:latin typeface="Agency FB" panose="020B0503020202020204" pitchFamily="34" charset="0"/>
              </a:rPr>
              <a:t>puede propagarse en el vacío</a:t>
            </a:r>
            <a:r>
              <a:rPr lang="es-ES" sz="2100" dirty="0">
                <a:latin typeface="Agency FB" panose="020B0503020202020204" pitchFamily="34" charset="0"/>
              </a:rPr>
              <a:t>, pero esto NO significa que no lo puedan hacer a través de uno (medio material).</a:t>
            </a:r>
          </a:p>
          <a:p>
            <a:pPr marL="800100" lvl="1" indent="-342900" algn="just">
              <a:buFont typeface="Arial" panose="020B0604020202020204" pitchFamily="34" charset="0"/>
              <a:buChar char="•"/>
            </a:pPr>
            <a:r>
              <a:rPr lang="es-ES" sz="2100" dirty="0">
                <a:latin typeface="Agency FB" panose="020B0503020202020204" pitchFamily="34" charset="0"/>
              </a:rPr>
              <a:t>La mayoría no las podemos percibir, a excepción de la luz (visible) y la radiación infrarroja (calor percibido por la piel).</a:t>
            </a:r>
            <a:endParaRPr lang="es-CL" sz="2100" dirty="0">
              <a:latin typeface="Agency FB" panose="020B0503020202020204" pitchFamily="34" charset="0"/>
            </a:endParaRPr>
          </a:p>
        </p:txBody>
      </p:sp>
      <p:pic>
        <p:nvPicPr>
          <p:cNvPr id="4098" name="Picture 2" descr="http://2.bp.blogspot.com/-k6J4D98Yqbs/Ui-ggyLkoYI/AAAAAAAAABo/z1zD4kvH8tc/s1600/wireles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6730" y="1993314"/>
            <a:ext cx="3166891" cy="3387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83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circle(in)">
                                      <p:cBhvr>
                                        <p:cTn id="10"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79501" y="2413000"/>
            <a:ext cx="10131425" cy="1456267"/>
          </a:xfrm>
        </p:spPr>
        <p:txBody>
          <a:bodyPr>
            <a:noAutofit/>
          </a:bodyPr>
          <a:lstStyle/>
          <a:p>
            <a:pPr algn="ctr"/>
            <a:r>
              <a:rPr lang="es-CL" sz="3300" b="1" dirty="0"/>
              <a:t>Segundo criterio:</a:t>
            </a:r>
            <a:r>
              <a:rPr lang="es-CL" sz="3300" dirty="0"/>
              <a:t> </a:t>
            </a:r>
            <a:r>
              <a:rPr lang="es-CL" sz="3300" dirty="0">
                <a:solidFill>
                  <a:srgbClr val="00B0F0"/>
                </a:solidFill>
              </a:rPr>
              <a:t>dirección de vibración del </a:t>
            </a:r>
            <a:r>
              <a:rPr lang="es-CL" sz="3300" dirty="0" smtClean="0">
                <a:solidFill>
                  <a:srgbClr val="00B0F0"/>
                </a:solidFill>
              </a:rPr>
              <a:t>medio</a:t>
            </a:r>
            <a:endParaRPr lang="es-CL" sz="3300" dirty="0">
              <a:solidFill>
                <a:srgbClr val="00B0F0"/>
              </a:solidFill>
            </a:endParaRPr>
          </a:p>
        </p:txBody>
      </p:sp>
    </p:spTree>
    <p:extLst>
      <p:ext uri="{BB962C8B-B14F-4D97-AF65-F5344CB8AC3E}">
        <p14:creationId xmlns:p14="http://schemas.microsoft.com/office/powerpoint/2010/main" val="4242892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CL" sz="3200" b="1" dirty="0"/>
              <a:t>Segundo </a:t>
            </a:r>
            <a:r>
              <a:rPr lang="es-CL" sz="3200" b="1" dirty="0" smtClean="0"/>
              <a:t>criterio:</a:t>
            </a:r>
            <a:r>
              <a:rPr lang="es-CL" sz="3200" dirty="0" smtClean="0"/>
              <a:t>	</a:t>
            </a:r>
            <a:r>
              <a:rPr lang="es-CL" sz="3200" dirty="0" smtClean="0">
                <a:solidFill>
                  <a:srgbClr val="00B0F0"/>
                </a:solidFill>
              </a:rPr>
              <a:t>dirección </a:t>
            </a:r>
            <a:r>
              <a:rPr lang="es-CL" sz="3200" dirty="0">
                <a:solidFill>
                  <a:srgbClr val="00B0F0"/>
                </a:solidFill>
              </a:rPr>
              <a:t>de vibración del medio</a:t>
            </a:r>
          </a:p>
        </p:txBody>
      </p:sp>
      <p:sp>
        <p:nvSpPr>
          <p:cNvPr id="3" name="Marcador de contenido 2"/>
          <p:cNvSpPr>
            <a:spLocks noGrp="1"/>
          </p:cNvSpPr>
          <p:nvPr>
            <p:ph idx="1"/>
          </p:nvPr>
        </p:nvSpPr>
        <p:spPr>
          <a:xfrm>
            <a:off x="3297280" y="5727056"/>
            <a:ext cx="4908465" cy="592612"/>
          </a:xfrm>
        </p:spPr>
        <p:txBody>
          <a:bodyPr>
            <a:noAutofit/>
          </a:bodyPr>
          <a:lstStyle/>
          <a:p>
            <a:pPr marL="0" indent="0" algn="ctr">
              <a:buNone/>
            </a:pPr>
            <a:r>
              <a:rPr lang="es-ES" sz="2200" dirty="0" smtClean="0">
                <a:latin typeface="Agency FB" panose="020B0503020202020204" pitchFamily="34" charset="0"/>
                <a:hlinkClick r:id="rId2"/>
              </a:rPr>
              <a:t>https</a:t>
            </a:r>
            <a:r>
              <a:rPr lang="es-ES" sz="2200" dirty="0">
                <a:latin typeface="Agency FB" panose="020B0503020202020204" pitchFamily="34" charset="0"/>
                <a:hlinkClick r:id="rId2"/>
              </a:rPr>
              <a:t>://www.youtube.com/watch?v=-_PMqqEnr7E</a:t>
            </a:r>
            <a:endParaRPr lang="es-ES" sz="2200" dirty="0">
              <a:latin typeface="Agency FB" panose="020B0503020202020204" pitchFamily="34" charset="0"/>
            </a:endParaRPr>
          </a:p>
        </p:txBody>
      </p:sp>
      <p:sp>
        <p:nvSpPr>
          <p:cNvPr id="5" name="Rectángulo 4"/>
          <p:cNvSpPr/>
          <p:nvPr/>
        </p:nvSpPr>
        <p:spPr>
          <a:xfrm>
            <a:off x="685801" y="2065867"/>
            <a:ext cx="3043988" cy="277082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800" b="1" dirty="0">
                <a:latin typeface="Agency FB" panose="020B0503020202020204" pitchFamily="34" charset="0"/>
              </a:rPr>
              <a:t>Onda longitudinal:</a:t>
            </a:r>
          </a:p>
          <a:p>
            <a:pPr lvl="1" algn="just"/>
            <a:r>
              <a:rPr lang="es-ES" sz="2400" dirty="0" smtClean="0">
                <a:latin typeface="Agency FB" panose="020B0503020202020204" pitchFamily="34" charset="0"/>
              </a:rPr>
              <a:t>	</a:t>
            </a:r>
            <a:r>
              <a:rPr lang="es-ES" sz="2600" dirty="0" smtClean="0">
                <a:latin typeface="Agency FB" panose="020B0503020202020204" pitchFamily="34" charset="0"/>
              </a:rPr>
              <a:t>Las </a:t>
            </a:r>
            <a:r>
              <a:rPr lang="es-ES" sz="2600" dirty="0">
                <a:latin typeface="Agency FB" panose="020B0503020202020204" pitchFamily="34" charset="0"/>
              </a:rPr>
              <a:t>partículas del medio vibran en la misma dirección en que se propaga la onda.</a:t>
            </a:r>
          </a:p>
        </p:txBody>
      </p:sp>
      <p:pic>
        <p:nvPicPr>
          <p:cNvPr id="1026" name="Picture 2" descr="https://9fisicaolaya.files.wordpress.com/2010/09/ondas-trans-y-longi.png?w=300&amp;h=1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2878" y="3465009"/>
            <a:ext cx="3637268" cy="2194485"/>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7773235" y="2065867"/>
            <a:ext cx="3043988" cy="277082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800" b="1" dirty="0">
                <a:latin typeface="Agency FB" panose="020B0503020202020204" pitchFamily="34" charset="0"/>
              </a:rPr>
              <a:t>Onda transversal:</a:t>
            </a:r>
          </a:p>
          <a:p>
            <a:pPr lvl="1" algn="just"/>
            <a:r>
              <a:rPr lang="es-ES" sz="2400" dirty="0" smtClean="0">
                <a:latin typeface="Agency FB" panose="020B0503020202020204" pitchFamily="34" charset="0"/>
              </a:rPr>
              <a:t>	Las </a:t>
            </a:r>
            <a:r>
              <a:rPr lang="es-ES" sz="2400" dirty="0">
                <a:latin typeface="Agency FB" panose="020B0503020202020204" pitchFamily="34" charset="0"/>
              </a:rPr>
              <a:t>partículas del medio vibran en dirección perpendicular a la dirección en que se propaga la onda.</a:t>
            </a:r>
          </a:p>
        </p:txBody>
      </p:sp>
    </p:spTree>
    <p:extLst>
      <p:ext uri="{BB962C8B-B14F-4D97-AF65-F5344CB8AC3E}">
        <p14:creationId xmlns:p14="http://schemas.microsoft.com/office/powerpoint/2010/main" val="177475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ppt_x"/>
                                          </p:val>
                                        </p:tav>
                                        <p:tav tm="100000">
                                          <p:val>
                                            <p:strVal val="#ppt_x"/>
                                          </p:val>
                                        </p:tav>
                                      </p:tavLst>
                                    </p:anim>
                                    <p:anim calcmode="lin" valueType="num">
                                      <p:cBhvr additive="base">
                                        <p:cTn id="1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5701" y="2540000"/>
            <a:ext cx="10131425" cy="1456267"/>
          </a:xfrm>
        </p:spPr>
        <p:txBody>
          <a:bodyPr>
            <a:normAutofit/>
          </a:bodyPr>
          <a:lstStyle/>
          <a:p>
            <a:pPr algn="ctr"/>
            <a:r>
              <a:rPr lang="es-ES" sz="4100" b="1" dirty="0"/>
              <a:t>Tercer criterio:</a:t>
            </a:r>
            <a:r>
              <a:rPr lang="es-ES" sz="4100" dirty="0"/>
              <a:t>	</a:t>
            </a:r>
            <a:r>
              <a:rPr lang="es-ES" sz="4100" dirty="0" smtClean="0">
                <a:solidFill>
                  <a:srgbClr val="00B0F0"/>
                </a:solidFill>
              </a:rPr>
              <a:t>extensión </a:t>
            </a:r>
            <a:r>
              <a:rPr lang="es-ES" sz="4100" dirty="0">
                <a:solidFill>
                  <a:srgbClr val="00B0F0"/>
                </a:solidFill>
              </a:rPr>
              <a:t>del medio</a:t>
            </a:r>
            <a:endParaRPr lang="es-CL" sz="4100" dirty="0">
              <a:solidFill>
                <a:srgbClr val="00B0F0"/>
              </a:solidFill>
            </a:endParaRPr>
          </a:p>
        </p:txBody>
      </p:sp>
    </p:spTree>
    <p:extLst>
      <p:ext uri="{BB962C8B-B14F-4D97-AF65-F5344CB8AC3E}">
        <p14:creationId xmlns:p14="http://schemas.microsoft.com/office/powerpoint/2010/main" val="34867295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5801" y="336645"/>
            <a:ext cx="10131425" cy="1456267"/>
          </a:xfrm>
        </p:spPr>
        <p:txBody>
          <a:bodyPr/>
          <a:lstStyle/>
          <a:p>
            <a:pPr algn="ctr"/>
            <a:r>
              <a:rPr lang="es-ES" b="1" dirty="0"/>
              <a:t>Tercer criterio:</a:t>
            </a:r>
            <a:r>
              <a:rPr lang="es-ES" dirty="0"/>
              <a:t>	</a:t>
            </a:r>
            <a:r>
              <a:rPr lang="es-ES" dirty="0">
                <a:solidFill>
                  <a:srgbClr val="00B0F0"/>
                </a:solidFill>
              </a:rPr>
              <a:t>extensión del medio</a:t>
            </a:r>
            <a:endParaRPr lang="es-CL" dirty="0">
              <a:solidFill>
                <a:srgbClr val="00B0F0"/>
              </a:solidFill>
            </a:endParaRPr>
          </a:p>
        </p:txBody>
      </p:sp>
      <p:sp>
        <p:nvSpPr>
          <p:cNvPr id="4" name="Rectángulo 3"/>
          <p:cNvSpPr/>
          <p:nvPr/>
        </p:nvSpPr>
        <p:spPr>
          <a:xfrm>
            <a:off x="685801" y="1689984"/>
            <a:ext cx="4933845" cy="455329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400" b="1" dirty="0">
                <a:latin typeface="Agency FB" panose="020B0503020202020204" pitchFamily="34" charset="0"/>
              </a:rPr>
              <a:t>Ondas estacionarias:</a:t>
            </a:r>
          </a:p>
          <a:p>
            <a:pPr marL="742950" lvl="1" indent="-285750" algn="just">
              <a:buFont typeface="Arial" panose="020B0604020202020204" pitchFamily="34" charset="0"/>
              <a:buChar char="•"/>
            </a:pPr>
            <a:r>
              <a:rPr lang="es-ES" sz="2000" dirty="0">
                <a:latin typeface="Agency FB" panose="020B0503020202020204" pitchFamily="34" charset="0"/>
              </a:rPr>
              <a:t>Corresponde a aquellas cuyos </a:t>
            </a:r>
            <a:r>
              <a:rPr lang="es-ES" sz="2000" dirty="0">
                <a:solidFill>
                  <a:srgbClr val="00B0F0"/>
                </a:solidFill>
                <a:latin typeface="Agency FB" panose="020B0503020202020204" pitchFamily="34" charset="0"/>
              </a:rPr>
              <a:t>pulsos quedan relegados a una determinada región del </a:t>
            </a:r>
            <a:r>
              <a:rPr lang="es-ES" sz="2000" dirty="0" smtClean="0">
                <a:solidFill>
                  <a:srgbClr val="00B0F0"/>
                </a:solidFill>
                <a:latin typeface="Agency FB" panose="020B0503020202020204" pitchFamily="34" charset="0"/>
              </a:rPr>
              <a:t>espacio</a:t>
            </a:r>
            <a:r>
              <a:rPr lang="es-ES" sz="2000" dirty="0" smtClean="0">
                <a:latin typeface="Agency FB" panose="020B0503020202020204" pitchFamily="34" charset="0"/>
              </a:rPr>
              <a:t>.</a:t>
            </a:r>
          </a:p>
          <a:p>
            <a:pPr marL="742950" lvl="1" indent="-285750" algn="just">
              <a:buFont typeface="Arial" panose="020B0604020202020204" pitchFamily="34" charset="0"/>
              <a:buChar char="•"/>
            </a:pPr>
            <a:r>
              <a:rPr lang="es-ES" sz="2000" dirty="0" smtClean="0">
                <a:latin typeface="Agency FB" panose="020B0503020202020204" pitchFamily="34" charset="0"/>
              </a:rPr>
              <a:t>Sucede </a:t>
            </a:r>
            <a:r>
              <a:rPr lang="es-ES" sz="2000" dirty="0">
                <a:latin typeface="Agency FB" panose="020B0503020202020204" pitchFamily="34" charset="0"/>
              </a:rPr>
              <a:t>cuando la perturbación incidente de una onda interfiere o superpone con aquella que es reflejada en la misma dirección, pero en sentido </a:t>
            </a:r>
            <a:r>
              <a:rPr lang="es-ES" sz="2000" dirty="0" smtClean="0">
                <a:latin typeface="Agency FB" panose="020B0503020202020204" pitchFamily="34" charset="0"/>
              </a:rPr>
              <a:t>opuesto.</a:t>
            </a:r>
          </a:p>
          <a:p>
            <a:pPr marL="742950" lvl="1" indent="-285750" algn="just">
              <a:buFont typeface="Arial" panose="020B0604020202020204" pitchFamily="34" charset="0"/>
              <a:buChar char="•"/>
            </a:pPr>
            <a:r>
              <a:rPr lang="es-ES" sz="2000" dirty="0" smtClean="0">
                <a:latin typeface="Agency FB" panose="020B0503020202020204" pitchFamily="34" charset="0"/>
              </a:rPr>
              <a:t>Para </a:t>
            </a:r>
            <a:r>
              <a:rPr lang="es-ES" sz="2000" dirty="0">
                <a:latin typeface="Agency FB" panose="020B0503020202020204" pitchFamily="34" charset="0"/>
              </a:rPr>
              <a:t>que se forme una onda estacionaria, los pulsos que se interfieren deben poseer las mismas características.</a:t>
            </a:r>
          </a:p>
          <a:p>
            <a:pPr marL="742950" lvl="1" indent="-285750" algn="just">
              <a:buFont typeface="Arial" panose="020B0604020202020204" pitchFamily="34" charset="0"/>
              <a:buChar char="•"/>
            </a:pPr>
            <a:r>
              <a:rPr lang="es-ES" sz="2000" dirty="0">
                <a:latin typeface="Agency FB" panose="020B0503020202020204" pitchFamily="34" charset="0"/>
              </a:rPr>
              <a:t>Si una onda estacionaria se origina en una cuerda, se producen puntos en que las ondas incidente y reflejada se anulan, llamados </a:t>
            </a:r>
            <a:r>
              <a:rPr lang="es-ES" sz="2000" dirty="0">
                <a:solidFill>
                  <a:srgbClr val="00B0F0"/>
                </a:solidFill>
                <a:latin typeface="Agency FB" panose="020B0503020202020204" pitchFamily="34" charset="0"/>
              </a:rPr>
              <a:t>nodos (antinodos)</a:t>
            </a:r>
            <a:r>
              <a:rPr lang="es-ES" sz="2000" dirty="0">
                <a:latin typeface="Agency FB" panose="020B0503020202020204" pitchFamily="34" charset="0"/>
              </a:rPr>
              <a:t>.</a:t>
            </a:r>
            <a:endParaRPr lang="es-CL" sz="2000" dirty="0">
              <a:latin typeface="Agency FB" panose="020B0503020202020204" pitchFamily="34" charset="0"/>
            </a:endParaRPr>
          </a:p>
        </p:txBody>
      </p:sp>
      <p:pic>
        <p:nvPicPr>
          <p:cNvPr id="3076" name="Picture 4" descr="Resultado de imagen para onda estacionari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54069" y="2756958"/>
            <a:ext cx="5619750" cy="241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49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p:cTn id="12" dur="500" fill="hold"/>
                                        <p:tgtEl>
                                          <p:spTgt spid="3076"/>
                                        </p:tgtEl>
                                        <p:attrNameLst>
                                          <p:attrName>ppt_w</p:attrName>
                                        </p:attrNameLst>
                                      </p:cBhvr>
                                      <p:tavLst>
                                        <p:tav tm="0">
                                          <p:val>
                                            <p:fltVal val="0"/>
                                          </p:val>
                                        </p:tav>
                                        <p:tav tm="100000">
                                          <p:val>
                                            <p:strVal val="#ppt_w"/>
                                          </p:val>
                                        </p:tav>
                                      </p:tavLst>
                                    </p:anim>
                                    <p:anim calcmode="lin" valueType="num">
                                      <p:cBhvr>
                                        <p:cTn id="13" dur="500" fill="hold"/>
                                        <p:tgtEl>
                                          <p:spTgt spid="3076"/>
                                        </p:tgtEl>
                                        <p:attrNameLst>
                                          <p:attrName>ppt_h</p:attrName>
                                        </p:attrNameLst>
                                      </p:cBhvr>
                                      <p:tavLst>
                                        <p:tav tm="0">
                                          <p:val>
                                            <p:fltVal val="0"/>
                                          </p:val>
                                        </p:tav>
                                        <p:tav tm="100000">
                                          <p:val>
                                            <p:strVal val="#ppt_h"/>
                                          </p:val>
                                        </p:tav>
                                      </p:tavLst>
                                    </p:anim>
                                    <p:animEffect transition="in" filter="fade">
                                      <p:cBhvr>
                                        <p:cTn id="14"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L" b="1" dirty="0" smtClean="0"/>
              <a:t>Video de Introducción</a:t>
            </a:r>
            <a:endParaRPr lang="es-CL" b="1" dirty="0"/>
          </a:p>
        </p:txBody>
      </p:sp>
      <p:sp>
        <p:nvSpPr>
          <p:cNvPr id="3" name="Marcador de contenido 2"/>
          <p:cNvSpPr>
            <a:spLocks noGrp="1"/>
          </p:cNvSpPr>
          <p:nvPr>
            <p:ph idx="1"/>
          </p:nvPr>
        </p:nvSpPr>
        <p:spPr/>
        <p:txBody>
          <a:bodyPr>
            <a:normAutofit/>
          </a:bodyPr>
          <a:lstStyle/>
          <a:p>
            <a:pPr algn="just"/>
            <a:r>
              <a:rPr lang="es-CL" sz="2800" dirty="0">
                <a:latin typeface="Agency FB" panose="020B0503020202020204" pitchFamily="34" charset="0"/>
                <a:hlinkClick r:id="rId2"/>
              </a:rPr>
              <a:t>https://</a:t>
            </a:r>
            <a:r>
              <a:rPr lang="es-CL" sz="2800" dirty="0" smtClean="0">
                <a:latin typeface="Agency FB" panose="020B0503020202020204" pitchFamily="34" charset="0"/>
                <a:hlinkClick r:id="rId2"/>
              </a:rPr>
              <a:t>www.youtube.com/watch?v=LP30btJ1Skw</a:t>
            </a:r>
            <a:r>
              <a:rPr lang="es-CL" sz="2800" dirty="0" smtClean="0">
                <a:latin typeface="Agency FB" panose="020B0503020202020204" pitchFamily="34" charset="0"/>
              </a:rPr>
              <a:t> </a:t>
            </a:r>
            <a:endParaRPr lang="es-CL" sz="2800" dirty="0">
              <a:latin typeface="Agency FB" panose="020B0503020202020204" pitchFamily="34" charset="0"/>
            </a:endParaRPr>
          </a:p>
        </p:txBody>
      </p:sp>
    </p:spTree>
    <p:extLst>
      <p:ext uri="{BB962C8B-B14F-4D97-AF65-F5344CB8AC3E}">
        <p14:creationId xmlns:p14="http://schemas.microsoft.com/office/powerpoint/2010/main" val="38384396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b="1" dirty="0"/>
              <a:t>Tercer criterio:</a:t>
            </a:r>
            <a:r>
              <a:rPr lang="es-ES" dirty="0"/>
              <a:t>	</a:t>
            </a:r>
            <a:r>
              <a:rPr lang="es-ES" dirty="0">
                <a:solidFill>
                  <a:srgbClr val="00B0F0"/>
                </a:solidFill>
              </a:rPr>
              <a:t>extensión del medio</a:t>
            </a:r>
            <a:endParaRPr lang="es-CL" dirty="0"/>
          </a:p>
        </p:txBody>
      </p:sp>
      <p:sp>
        <p:nvSpPr>
          <p:cNvPr id="3" name="Marcador de contenido 2"/>
          <p:cNvSpPr>
            <a:spLocks noGrp="1"/>
          </p:cNvSpPr>
          <p:nvPr>
            <p:ph idx="1"/>
          </p:nvPr>
        </p:nvSpPr>
        <p:spPr/>
        <p:txBody>
          <a:bodyPr/>
          <a:lstStyle/>
          <a:p>
            <a:endParaRPr lang="es-CL" dirty="0"/>
          </a:p>
        </p:txBody>
      </p:sp>
      <p:sp>
        <p:nvSpPr>
          <p:cNvPr id="4" name="Rectángulo 3"/>
          <p:cNvSpPr/>
          <p:nvPr/>
        </p:nvSpPr>
        <p:spPr>
          <a:xfrm>
            <a:off x="685801" y="2065867"/>
            <a:ext cx="5053262" cy="372533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800" b="1" dirty="0" smtClean="0">
                <a:latin typeface="Agency FB" panose="020B0503020202020204" pitchFamily="34" charset="0"/>
              </a:rPr>
              <a:t>Ondas viajeras (o progresivas):</a:t>
            </a:r>
          </a:p>
          <a:p>
            <a:pPr marL="285750" indent="-285750" algn="just">
              <a:buFont typeface="Arial" panose="020B0604020202020204" pitchFamily="34" charset="0"/>
              <a:buChar char="•"/>
            </a:pPr>
            <a:r>
              <a:rPr lang="es-ES" sz="2400" dirty="0">
                <a:latin typeface="Agency FB" panose="020B0503020202020204" pitchFamily="34" charset="0"/>
              </a:rPr>
              <a:t>Ondas que </a:t>
            </a:r>
            <a:r>
              <a:rPr lang="es-ES" sz="2400" dirty="0">
                <a:solidFill>
                  <a:srgbClr val="00B0F0"/>
                </a:solidFill>
                <a:latin typeface="Agency FB" panose="020B0503020202020204" pitchFamily="34" charset="0"/>
              </a:rPr>
              <a:t>se propagan desde su lugar de origen  o fuente y no vuelven a </a:t>
            </a:r>
            <a:r>
              <a:rPr lang="es-ES" sz="2400" dirty="0" smtClean="0">
                <a:solidFill>
                  <a:srgbClr val="00B0F0"/>
                </a:solidFill>
                <a:latin typeface="Agency FB" panose="020B0503020202020204" pitchFamily="34" charset="0"/>
              </a:rPr>
              <a:t>ella</a:t>
            </a:r>
            <a:r>
              <a:rPr lang="es-ES" sz="2400" dirty="0" smtClean="0">
                <a:latin typeface="Agency FB" panose="020B0503020202020204" pitchFamily="34" charset="0"/>
              </a:rPr>
              <a:t>.</a:t>
            </a:r>
            <a:endParaRPr lang="es-ES" sz="2400" dirty="0">
              <a:latin typeface="Agency FB" panose="020B0503020202020204" pitchFamily="34" charset="0"/>
            </a:endParaRPr>
          </a:p>
          <a:p>
            <a:pPr marL="285750" indent="-285750" algn="just">
              <a:buFont typeface="Arial" panose="020B0604020202020204" pitchFamily="34" charset="0"/>
              <a:buChar char="•"/>
            </a:pPr>
            <a:r>
              <a:rPr lang="es-ES" sz="2400" dirty="0">
                <a:latin typeface="Agency FB" panose="020B0503020202020204" pitchFamily="34" charset="0"/>
              </a:rPr>
              <a:t>Pueden ser mecánicas o </a:t>
            </a:r>
            <a:r>
              <a:rPr lang="es-ES" sz="2400" dirty="0" smtClean="0">
                <a:latin typeface="Agency FB" panose="020B0503020202020204" pitchFamily="34" charset="0"/>
              </a:rPr>
              <a:t>electromagnéticas, </a:t>
            </a:r>
            <a:r>
              <a:rPr lang="es-ES" sz="2400" dirty="0">
                <a:latin typeface="Agency FB" panose="020B0503020202020204" pitchFamily="34" charset="0"/>
              </a:rPr>
              <a:t>longitudinales o transversales.</a:t>
            </a:r>
          </a:p>
          <a:p>
            <a:pPr marL="285750" indent="-285750" algn="just">
              <a:buFont typeface="Arial" panose="020B0604020202020204" pitchFamily="34" charset="0"/>
              <a:buChar char="•"/>
            </a:pPr>
            <a:r>
              <a:rPr lang="es-ES" sz="2400" dirty="0">
                <a:latin typeface="Agency FB" panose="020B0503020202020204" pitchFamily="34" charset="0"/>
              </a:rPr>
              <a:t>A medida que </a:t>
            </a:r>
            <a:r>
              <a:rPr lang="es-ES" sz="2400" dirty="0" smtClean="0">
                <a:latin typeface="Agency FB" panose="020B0503020202020204" pitchFamily="34" charset="0"/>
              </a:rPr>
              <a:t>se </a:t>
            </a:r>
            <a:r>
              <a:rPr lang="es-ES" sz="2400" dirty="0">
                <a:latin typeface="Agency FB" panose="020B0503020202020204" pitchFamily="34" charset="0"/>
              </a:rPr>
              <a:t>aleja de su </a:t>
            </a:r>
            <a:r>
              <a:rPr lang="es-ES" sz="2400" dirty="0" smtClean="0">
                <a:latin typeface="Agency FB" panose="020B0503020202020204" pitchFamily="34" charset="0"/>
              </a:rPr>
              <a:t>fuente, esta </a:t>
            </a:r>
            <a:r>
              <a:rPr lang="es-ES" sz="2400" dirty="0">
                <a:solidFill>
                  <a:srgbClr val="00B0F0"/>
                </a:solidFill>
                <a:latin typeface="Agency FB" panose="020B0503020202020204" pitchFamily="34" charset="0"/>
              </a:rPr>
              <a:t>pierde </a:t>
            </a:r>
            <a:r>
              <a:rPr lang="es-ES" sz="2400" dirty="0" smtClean="0">
                <a:solidFill>
                  <a:srgbClr val="00B0F0"/>
                </a:solidFill>
                <a:latin typeface="Agency FB" panose="020B0503020202020204" pitchFamily="34" charset="0"/>
              </a:rPr>
              <a:t>energía</a:t>
            </a:r>
            <a:r>
              <a:rPr lang="es-ES" sz="2400" dirty="0" smtClean="0">
                <a:latin typeface="Agency FB" panose="020B0503020202020204" pitchFamily="34" charset="0"/>
              </a:rPr>
              <a:t>, tal como </a:t>
            </a:r>
            <a:r>
              <a:rPr lang="es-ES" sz="2400" dirty="0">
                <a:latin typeface="Agency FB" panose="020B0503020202020204" pitchFamily="34" charset="0"/>
              </a:rPr>
              <a:t>un sismo que se hace </a:t>
            </a:r>
            <a:r>
              <a:rPr lang="es-ES" sz="2400" dirty="0" smtClean="0">
                <a:latin typeface="Agency FB" panose="020B0503020202020204" pitchFamily="34" charset="0"/>
              </a:rPr>
              <a:t>más </a:t>
            </a:r>
            <a:r>
              <a:rPr lang="es-ES" sz="2400" dirty="0">
                <a:latin typeface="Agency FB" panose="020B0503020202020204" pitchFamily="34" charset="0"/>
              </a:rPr>
              <a:t>débil a medida que la onda sísmica se aleja de su </a:t>
            </a:r>
            <a:r>
              <a:rPr lang="es-ES" sz="2400" dirty="0" smtClean="0">
                <a:latin typeface="Agency FB" panose="020B0503020202020204" pitchFamily="34" charset="0"/>
              </a:rPr>
              <a:t>fuente (hipocentro).</a:t>
            </a:r>
            <a:endParaRPr lang="es-ES" sz="2400" dirty="0">
              <a:latin typeface="Agency FB" panose="020B0503020202020204" pitchFamily="34" charset="0"/>
            </a:endParaRPr>
          </a:p>
        </p:txBody>
      </p:sp>
      <p:pic>
        <p:nvPicPr>
          <p:cNvPr id="5122" name="Picture 2" descr="https://mjbep.wikispaces.com/file/view/ondas_de_radio.jpg/332127504/ondas_de_radi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5790" y="2330449"/>
            <a:ext cx="4361436" cy="3196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80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500" fill="hold"/>
                                        <p:tgtEl>
                                          <p:spTgt spid="5122"/>
                                        </p:tgtEl>
                                        <p:attrNameLst>
                                          <p:attrName>ppt_w</p:attrName>
                                        </p:attrNameLst>
                                      </p:cBhvr>
                                      <p:tavLst>
                                        <p:tav tm="0">
                                          <p:val>
                                            <p:fltVal val="0"/>
                                          </p:val>
                                        </p:tav>
                                        <p:tav tm="100000">
                                          <p:val>
                                            <p:strVal val="#ppt_w"/>
                                          </p:val>
                                        </p:tav>
                                      </p:tavLst>
                                    </p:anim>
                                    <p:anim calcmode="lin" valueType="num">
                                      <p:cBhvr>
                                        <p:cTn id="13" dur="500" fill="hold"/>
                                        <p:tgtEl>
                                          <p:spTgt spid="5122"/>
                                        </p:tgtEl>
                                        <p:attrNameLst>
                                          <p:attrName>ppt_h</p:attrName>
                                        </p:attrNameLst>
                                      </p:cBhvr>
                                      <p:tavLst>
                                        <p:tav tm="0">
                                          <p:val>
                                            <p:fltVal val="0"/>
                                          </p:val>
                                        </p:tav>
                                        <p:tav tm="100000">
                                          <p:val>
                                            <p:strVal val="#ppt_h"/>
                                          </p:val>
                                        </p:tav>
                                      </p:tavLst>
                                    </p:anim>
                                    <p:animEffect transition="in" filter="fade">
                                      <p:cBhvr>
                                        <p:cTn id="1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b="1" dirty="0" smtClean="0">
                <a:solidFill>
                  <a:srgbClr val="00B0F0"/>
                </a:solidFill>
              </a:rPr>
              <a:t>#Dato</a:t>
            </a:r>
            <a:endParaRPr lang="es-CL" b="1" dirty="0">
              <a:solidFill>
                <a:srgbClr val="00B0F0"/>
              </a:solidFill>
            </a:endParaRPr>
          </a:p>
        </p:txBody>
      </p:sp>
      <p:pic>
        <p:nvPicPr>
          <p:cNvPr id="4" name="Marcador de conteni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7575" t="46315" r="5222" b="19793"/>
          <a:stretch/>
        </p:blipFill>
        <p:spPr>
          <a:xfrm>
            <a:off x="4281305" y="890736"/>
            <a:ext cx="3088503" cy="5292000"/>
          </a:xfrm>
        </p:spPr>
      </p:pic>
      <p:pic>
        <p:nvPicPr>
          <p:cNvPr id="6146" name="Picture 2" descr="https://www.uv.mx/cienciahombre/revistae/vol25num2/articulos/mujeres/images/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2832" y="2065867"/>
            <a:ext cx="3803840" cy="2941737"/>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redondeado 4"/>
          <p:cNvSpPr/>
          <p:nvPr/>
        </p:nvSpPr>
        <p:spPr>
          <a:xfrm>
            <a:off x="833887" y="2065867"/>
            <a:ext cx="3084394" cy="4075626"/>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L" sz="2600" b="1" dirty="0">
                <a:latin typeface="Agency FB" panose="020B0503020202020204" pitchFamily="34" charset="0"/>
              </a:rPr>
              <a:t>Marie-</a:t>
            </a:r>
            <a:r>
              <a:rPr lang="es-CL" sz="2600" b="1" dirty="0" err="1">
                <a:latin typeface="Agency FB" panose="020B0503020202020204" pitchFamily="34" charset="0"/>
              </a:rPr>
              <a:t>Sophie</a:t>
            </a:r>
            <a:r>
              <a:rPr lang="es-CL" sz="2600" b="1" dirty="0">
                <a:latin typeface="Agency FB" panose="020B0503020202020204" pitchFamily="34" charset="0"/>
              </a:rPr>
              <a:t> Germain</a:t>
            </a:r>
            <a:r>
              <a:rPr lang="es-CL" sz="2600" dirty="0">
                <a:latin typeface="Agency FB" panose="020B0503020202020204" pitchFamily="34" charset="0"/>
              </a:rPr>
              <a:t> fue una matemática francesa que hizo importantes contribuciones a la teoría de números y a la teoría de la elasticidad.</a:t>
            </a:r>
          </a:p>
        </p:txBody>
      </p:sp>
    </p:spTree>
    <p:extLst>
      <p:ext uri="{BB962C8B-B14F-4D97-AF65-F5344CB8AC3E}">
        <p14:creationId xmlns:p14="http://schemas.microsoft.com/office/powerpoint/2010/main" val="28615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barn(inVertical)">
                                      <p:cBhvr>
                                        <p:cTn id="13"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30301" y="2459566"/>
            <a:ext cx="10131425" cy="1456267"/>
          </a:xfrm>
        </p:spPr>
        <p:txBody>
          <a:bodyPr>
            <a:normAutofit/>
          </a:bodyPr>
          <a:lstStyle/>
          <a:p>
            <a:pPr algn="ctr"/>
            <a:r>
              <a:rPr lang="es-ES" sz="4100" b="1" dirty="0"/>
              <a:t>Cuarto criterio:</a:t>
            </a:r>
            <a:r>
              <a:rPr lang="es-ES" sz="4100" dirty="0"/>
              <a:t>	</a:t>
            </a:r>
            <a:r>
              <a:rPr lang="es-ES" sz="4100" dirty="0" smtClean="0">
                <a:solidFill>
                  <a:srgbClr val="00B0F0"/>
                </a:solidFill>
              </a:rPr>
              <a:t>periodicidad </a:t>
            </a:r>
            <a:r>
              <a:rPr lang="es-ES" sz="4100" dirty="0">
                <a:solidFill>
                  <a:srgbClr val="00B0F0"/>
                </a:solidFill>
              </a:rPr>
              <a:t>de la onda</a:t>
            </a:r>
          </a:p>
        </p:txBody>
      </p:sp>
    </p:spTree>
    <p:extLst>
      <p:ext uri="{BB962C8B-B14F-4D97-AF65-F5344CB8AC3E}">
        <p14:creationId xmlns:p14="http://schemas.microsoft.com/office/powerpoint/2010/main" val="31039329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b="1" dirty="0"/>
              <a:t>Cuarto criterio:</a:t>
            </a:r>
            <a:r>
              <a:rPr lang="es-ES" dirty="0"/>
              <a:t>	</a:t>
            </a:r>
            <a:r>
              <a:rPr lang="es-ES" dirty="0">
                <a:solidFill>
                  <a:srgbClr val="00B0F0"/>
                </a:solidFill>
              </a:rPr>
              <a:t>periodicidad de la onda</a:t>
            </a:r>
            <a:endParaRPr lang="es-CL" dirty="0"/>
          </a:p>
        </p:txBody>
      </p:sp>
      <p:sp>
        <p:nvSpPr>
          <p:cNvPr id="4" name="Rectángulo 3"/>
          <p:cNvSpPr/>
          <p:nvPr/>
        </p:nvSpPr>
        <p:spPr>
          <a:xfrm>
            <a:off x="685801" y="2065235"/>
            <a:ext cx="3817960" cy="425873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3200" b="1" dirty="0">
                <a:latin typeface="Agency FB" panose="020B0503020202020204" pitchFamily="34" charset="0"/>
              </a:rPr>
              <a:t>Ondas </a:t>
            </a:r>
            <a:r>
              <a:rPr lang="es-ES" sz="3200" b="1" dirty="0" smtClean="0">
                <a:latin typeface="Agency FB" panose="020B0503020202020204" pitchFamily="34" charset="0"/>
              </a:rPr>
              <a:t>periódicas</a:t>
            </a:r>
          </a:p>
          <a:p>
            <a:pPr algn="just"/>
            <a:r>
              <a:rPr lang="es-ES" sz="3200" b="1" dirty="0" smtClean="0">
                <a:latin typeface="Agency FB" panose="020B0503020202020204" pitchFamily="34" charset="0"/>
              </a:rPr>
              <a:t>(o </a:t>
            </a:r>
            <a:r>
              <a:rPr lang="es-ES" sz="3200" b="1" dirty="0">
                <a:latin typeface="Agency FB" panose="020B0503020202020204" pitchFamily="34" charset="0"/>
              </a:rPr>
              <a:t>armónicas):</a:t>
            </a:r>
          </a:p>
          <a:p>
            <a:pPr lvl="1" algn="just"/>
            <a:r>
              <a:rPr lang="es-ES" sz="3200" dirty="0">
                <a:latin typeface="Agency FB" panose="020B0503020202020204" pitchFamily="34" charset="0"/>
              </a:rPr>
              <a:t>Tipo de onda en la que entre un pulso y otro hay un </a:t>
            </a:r>
            <a:r>
              <a:rPr lang="es-ES" sz="3200" dirty="0">
                <a:solidFill>
                  <a:srgbClr val="00B0F0"/>
                </a:solidFill>
                <a:latin typeface="Agency FB" panose="020B0503020202020204" pitchFamily="34" charset="0"/>
              </a:rPr>
              <a:t>valor constante de tiempo</a:t>
            </a:r>
            <a:r>
              <a:rPr lang="es-ES" sz="3200" dirty="0">
                <a:latin typeface="Agency FB" panose="020B0503020202020204" pitchFamily="34" charset="0"/>
              </a:rPr>
              <a:t> o igual </a:t>
            </a:r>
            <a:r>
              <a:rPr lang="es-ES" sz="3200" dirty="0">
                <a:solidFill>
                  <a:srgbClr val="00B0F0"/>
                </a:solidFill>
                <a:latin typeface="Agency FB" panose="020B0503020202020204" pitchFamily="34" charset="0"/>
              </a:rPr>
              <a:t>periodo</a:t>
            </a:r>
            <a:r>
              <a:rPr lang="es-ES" sz="3200" dirty="0">
                <a:latin typeface="Agency FB" panose="020B0503020202020204" pitchFamily="34" charset="0"/>
              </a:rPr>
              <a:t>.</a:t>
            </a:r>
          </a:p>
        </p:txBody>
      </p:sp>
      <p:pic>
        <p:nvPicPr>
          <p:cNvPr id="7170" name="Picture 2" descr="http://alunosonline.uol.com.br/upload/conteudo_legenda/7b3c3caf4bc078a1eeed4c6d5f6d497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226" y="2817918"/>
            <a:ext cx="4896000" cy="2754000"/>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contenido 4"/>
          <p:cNvSpPr>
            <a:spLocks noGrp="1"/>
          </p:cNvSpPr>
          <p:nvPr>
            <p:ph idx="1"/>
          </p:nvPr>
        </p:nvSpPr>
        <p:spPr/>
        <p:txBody>
          <a:bodyPr/>
          <a:lstStyle/>
          <a:p>
            <a:endParaRPr lang="es-CL"/>
          </a:p>
        </p:txBody>
      </p:sp>
    </p:spTree>
    <p:extLst>
      <p:ext uri="{BB962C8B-B14F-4D97-AF65-F5344CB8AC3E}">
        <p14:creationId xmlns:p14="http://schemas.microsoft.com/office/powerpoint/2010/main" val="91391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70"/>
                                        </p:tgtEl>
                                        <p:attrNameLst>
                                          <p:attrName>style.visibility</p:attrName>
                                        </p:attrNameLst>
                                      </p:cBhvr>
                                      <p:to>
                                        <p:strVal val="visible"/>
                                      </p:to>
                                    </p:set>
                                    <p:anim calcmode="lin" valueType="num">
                                      <p:cBhvr additive="base">
                                        <p:cTn id="11" dur="500" fill="hold"/>
                                        <p:tgtEl>
                                          <p:spTgt spid="7170"/>
                                        </p:tgtEl>
                                        <p:attrNameLst>
                                          <p:attrName>ppt_x</p:attrName>
                                        </p:attrNameLst>
                                      </p:cBhvr>
                                      <p:tavLst>
                                        <p:tav tm="0">
                                          <p:val>
                                            <p:strVal val="#ppt_x"/>
                                          </p:val>
                                        </p:tav>
                                        <p:tav tm="100000">
                                          <p:val>
                                            <p:strVal val="#ppt_x"/>
                                          </p:val>
                                        </p:tav>
                                      </p:tavLst>
                                    </p:anim>
                                    <p:anim calcmode="lin" valueType="num">
                                      <p:cBhvr additive="base">
                                        <p:cTn id="12"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b="1" dirty="0"/>
              <a:t>Cuarto criterio:</a:t>
            </a:r>
            <a:r>
              <a:rPr lang="es-ES" dirty="0"/>
              <a:t>	</a:t>
            </a:r>
            <a:r>
              <a:rPr lang="es-ES" dirty="0">
                <a:solidFill>
                  <a:srgbClr val="00B0F0"/>
                </a:solidFill>
              </a:rPr>
              <a:t>periodicidad de la onda</a:t>
            </a:r>
            <a:endParaRPr lang="es-CL" dirty="0"/>
          </a:p>
        </p:txBody>
      </p:sp>
      <p:sp>
        <p:nvSpPr>
          <p:cNvPr id="3" name="Marcador de contenido 2"/>
          <p:cNvSpPr>
            <a:spLocks noGrp="1"/>
          </p:cNvSpPr>
          <p:nvPr>
            <p:ph idx="1"/>
          </p:nvPr>
        </p:nvSpPr>
        <p:spPr/>
        <p:txBody>
          <a:bodyPr/>
          <a:lstStyle/>
          <a:p>
            <a:endParaRPr lang="es-CL"/>
          </a:p>
        </p:txBody>
      </p:sp>
      <p:sp>
        <p:nvSpPr>
          <p:cNvPr id="4" name="Rectángulo 3"/>
          <p:cNvSpPr/>
          <p:nvPr/>
        </p:nvSpPr>
        <p:spPr>
          <a:xfrm>
            <a:off x="685801" y="2142067"/>
            <a:ext cx="4896133" cy="420414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3200" b="1" dirty="0">
                <a:latin typeface="Agency FB" panose="020B0503020202020204" pitchFamily="34" charset="0"/>
              </a:rPr>
              <a:t>Ondas NO periódicas:</a:t>
            </a:r>
          </a:p>
          <a:p>
            <a:pPr marL="914400" lvl="1" indent="-457200" algn="just">
              <a:buFont typeface="Arial" panose="020B0604020202020204" pitchFamily="34" charset="0"/>
              <a:buChar char="•"/>
            </a:pPr>
            <a:r>
              <a:rPr lang="es-ES" sz="2800" dirty="0">
                <a:latin typeface="Agency FB" panose="020B0503020202020204" pitchFamily="34" charset="0"/>
              </a:rPr>
              <a:t>Los pulsos se generan en </a:t>
            </a:r>
            <a:r>
              <a:rPr lang="es-ES" sz="2800" dirty="0">
                <a:solidFill>
                  <a:srgbClr val="00B0F0"/>
                </a:solidFill>
                <a:latin typeface="Agency FB" panose="020B0503020202020204" pitchFamily="34" charset="0"/>
              </a:rPr>
              <a:t>intervalos irregulares</a:t>
            </a:r>
            <a:r>
              <a:rPr lang="es-ES" sz="2800" dirty="0">
                <a:latin typeface="Agency FB" panose="020B0503020202020204" pitchFamily="34" charset="0"/>
              </a:rPr>
              <a:t>.</a:t>
            </a:r>
          </a:p>
          <a:p>
            <a:pPr marL="914400" lvl="1" indent="-457200" algn="just">
              <a:buFont typeface="Arial" panose="020B0604020202020204" pitchFamily="34" charset="0"/>
              <a:buChar char="•"/>
            </a:pPr>
            <a:r>
              <a:rPr lang="es-ES" sz="2800" dirty="0">
                <a:latin typeface="Agency FB" panose="020B0503020202020204" pitchFamily="34" charset="0"/>
              </a:rPr>
              <a:t>Resultan difícil de modelar, ya que tienen una descripción matemática muy compleja.</a:t>
            </a:r>
            <a:endParaRPr lang="es-CL" sz="2800" dirty="0">
              <a:latin typeface="Agency FB" panose="020B0503020202020204" pitchFamily="34" charset="0"/>
            </a:endParaRPr>
          </a:p>
          <a:p>
            <a:endParaRPr lang="es-CL" dirty="0"/>
          </a:p>
        </p:txBody>
      </p:sp>
      <p:pic>
        <p:nvPicPr>
          <p:cNvPr id="9218" name="Picture 2" descr="http://www.monografias.com/trabajos81/vibraciones-mecanicas/image005.jpg"/>
          <p:cNvPicPr>
            <a:picLocks noChangeAspect="1" noChangeArrowheads="1"/>
          </p:cNvPicPr>
          <p:nvPr/>
        </p:nvPicPr>
        <p:blipFill rotWithShape="1">
          <a:blip r:embed="rId2">
            <a:extLst>
              <a:ext uri="{28A0092B-C50C-407E-A947-70E740481C1C}">
                <a14:useLocalDpi xmlns:a14="http://schemas.microsoft.com/office/drawing/2010/main" val="0"/>
              </a:ext>
            </a:extLst>
          </a:blip>
          <a:srcRect l="57638" r="1659" b="14446"/>
          <a:stretch/>
        </p:blipFill>
        <p:spPr bwMode="auto">
          <a:xfrm>
            <a:off x="5795845" y="3157007"/>
            <a:ext cx="5021381"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54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41400" y="2396066"/>
            <a:ext cx="10131425" cy="1456267"/>
          </a:xfrm>
        </p:spPr>
        <p:txBody>
          <a:bodyPr>
            <a:normAutofit/>
          </a:bodyPr>
          <a:lstStyle/>
          <a:p>
            <a:pPr algn="ctr"/>
            <a:r>
              <a:rPr lang="es-ES" sz="3800" b="1" dirty="0"/>
              <a:t>Quinto </a:t>
            </a:r>
            <a:r>
              <a:rPr lang="es-ES" sz="3800" b="1" dirty="0" smtClean="0"/>
              <a:t>criterio:</a:t>
            </a:r>
            <a:r>
              <a:rPr lang="es-ES" sz="3800" dirty="0" smtClean="0"/>
              <a:t>		</a:t>
            </a:r>
            <a:r>
              <a:rPr lang="es-ES" sz="3800" dirty="0" smtClean="0">
                <a:solidFill>
                  <a:srgbClr val="00B0F0"/>
                </a:solidFill>
              </a:rPr>
              <a:t>dirección </a:t>
            </a:r>
            <a:r>
              <a:rPr lang="es-ES" sz="3800" dirty="0">
                <a:solidFill>
                  <a:srgbClr val="00B0F0"/>
                </a:solidFill>
              </a:rPr>
              <a:t>de propagación</a:t>
            </a:r>
          </a:p>
        </p:txBody>
      </p:sp>
    </p:spTree>
    <p:extLst>
      <p:ext uri="{BB962C8B-B14F-4D97-AF65-F5344CB8AC3E}">
        <p14:creationId xmlns:p14="http://schemas.microsoft.com/office/powerpoint/2010/main" val="28211621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5801" y="162163"/>
            <a:ext cx="10131425" cy="1456267"/>
          </a:xfrm>
        </p:spPr>
        <p:txBody>
          <a:bodyPr/>
          <a:lstStyle/>
          <a:p>
            <a:pPr algn="ctr"/>
            <a:r>
              <a:rPr lang="es-ES" b="1" dirty="0"/>
              <a:t>Quinto criterio:</a:t>
            </a:r>
            <a:r>
              <a:rPr lang="es-ES" dirty="0"/>
              <a:t>		</a:t>
            </a:r>
            <a:r>
              <a:rPr lang="es-ES" dirty="0">
                <a:solidFill>
                  <a:srgbClr val="00B0F0"/>
                </a:solidFill>
              </a:rPr>
              <a:t>dirección de propagación</a:t>
            </a:r>
            <a:endParaRPr lang="es-CL" dirty="0"/>
          </a:p>
        </p:txBody>
      </p:sp>
      <p:sp>
        <p:nvSpPr>
          <p:cNvPr id="3" name="Marcador de contenido 2"/>
          <p:cNvSpPr>
            <a:spLocks noGrp="1"/>
          </p:cNvSpPr>
          <p:nvPr>
            <p:ph idx="1"/>
          </p:nvPr>
        </p:nvSpPr>
        <p:spPr/>
        <p:txBody>
          <a:bodyPr/>
          <a:lstStyle/>
          <a:p>
            <a:endParaRPr lang="es-CL" dirty="0"/>
          </a:p>
        </p:txBody>
      </p:sp>
      <p:sp>
        <p:nvSpPr>
          <p:cNvPr id="4" name="Rectángulo 3"/>
          <p:cNvSpPr/>
          <p:nvPr/>
        </p:nvSpPr>
        <p:spPr>
          <a:xfrm>
            <a:off x="685801" y="1631286"/>
            <a:ext cx="4890428" cy="1578118"/>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800" b="1" dirty="0">
                <a:latin typeface="Agency FB" panose="020B0503020202020204" pitchFamily="34" charset="0"/>
              </a:rPr>
              <a:t>Ondas </a:t>
            </a:r>
            <a:r>
              <a:rPr lang="es-ES" sz="2800" b="1" dirty="0" smtClean="0">
                <a:latin typeface="Agency FB" panose="020B0503020202020204" pitchFamily="34" charset="0"/>
              </a:rPr>
              <a:t>unidimensionales:</a:t>
            </a:r>
          </a:p>
          <a:p>
            <a:pPr algn="just"/>
            <a:r>
              <a:rPr lang="es-ES" sz="2800" dirty="0" smtClean="0">
                <a:latin typeface="Agency FB" panose="020B0503020202020204" pitchFamily="34" charset="0"/>
              </a:rPr>
              <a:t>S</a:t>
            </a:r>
            <a:r>
              <a:rPr lang="es-ES" sz="2400" dirty="0" smtClean="0">
                <a:latin typeface="Agency FB" panose="020B0503020202020204" pitchFamily="34" charset="0"/>
              </a:rPr>
              <a:t>e propagan </a:t>
            </a:r>
            <a:r>
              <a:rPr lang="es-ES" sz="2400" dirty="0">
                <a:latin typeface="Agency FB" panose="020B0503020202020204" pitchFamily="34" charset="0"/>
              </a:rPr>
              <a:t>en una sola dirección y sus pulsos son planos </a:t>
            </a:r>
            <a:r>
              <a:rPr lang="es-ES" sz="2400" dirty="0" smtClean="0">
                <a:latin typeface="Agency FB" panose="020B0503020202020204" pitchFamily="34" charset="0"/>
              </a:rPr>
              <a:t>(cuerdas, </a:t>
            </a:r>
            <a:r>
              <a:rPr lang="es-ES" sz="2400" dirty="0">
                <a:latin typeface="Agency FB" panose="020B0503020202020204" pitchFamily="34" charset="0"/>
              </a:rPr>
              <a:t>resortes</a:t>
            </a:r>
            <a:r>
              <a:rPr lang="es-ES" sz="2400" dirty="0" smtClean="0">
                <a:latin typeface="Agency FB" panose="020B0503020202020204" pitchFamily="34" charset="0"/>
              </a:rPr>
              <a:t>).</a:t>
            </a:r>
            <a:endParaRPr lang="es-ES" sz="2400" dirty="0">
              <a:latin typeface="Agency FB" panose="020B0503020202020204" pitchFamily="34" charset="0"/>
            </a:endParaRPr>
          </a:p>
        </p:txBody>
      </p:sp>
      <p:sp>
        <p:nvSpPr>
          <p:cNvPr id="5" name="Rectángulo 4"/>
          <p:cNvSpPr/>
          <p:nvPr/>
        </p:nvSpPr>
        <p:spPr>
          <a:xfrm>
            <a:off x="685801" y="3276313"/>
            <a:ext cx="4890428" cy="1578118"/>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800" b="1" dirty="0">
                <a:latin typeface="Agency FB" panose="020B0503020202020204" pitchFamily="34" charset="0"/>
              </a:rPr>
              <a:t>Ondas </a:t>
            </a:r>
            <a:r>
              <a:rPr lang="es-ES" sz="2800" b="1" dirty="0" smtClean="0">
                <a:latin typeface="Agency FB" panose="020B0503020202020204" pitchFamily="34" charset="0"/>
              </a:rPr>
              <a:t>bidimensionales</a:t>
            </a:r>
            <a:r>
              <a:rPr lang="es-ES" sz="3600" b="1" dirty="0" smtClean="0">
                <a:latin typeface="Agency FB" panose="020B0503020202020204" pitchFamily="34" charset="0"/>
              </a:rPr>
              <a:t>:</a:t>
            </a:r>
            <a:endParaRPr lang="es-ES" sz="2400" dirty="0" smtClean="0">
              <a:latin typeface="Agency FB" panose="020B0503020202020204" pitchFamily="34" charset="0"/>
            </a:endParaRPr>
          </a:p>
          <a:p>
            <a:pPr algn="just"/>
            <a:r>
              <a:rPr lang="es-ES" sz="2400" dirty="0" smtClean="0">
                <a:latin typeface="Agency FB" panose="020B0503020202020204" pitchFamily="34" charset="0"/>
              </a:rPr>
              <a:t>Se propagan </a:t>
            </a:r>
            <a:r>
              <a:rPr lang="es-ES" sz="2400" dirty="0">
                <a:latin typeface="Agency FB" panose="020B0503020202020204" pitchFamily="34" charset="0"/>
              </a:rPr>
              <a:t>en dos dimensiones </a:t>
            </a:r>
            <a:r>
              <a:rPr lang="es-ES" sz="2400" dirty="0" smtClean="0">
                <a:latin typeface="Agency FB" panose="020B0503020202020204" pitchFamily="34" charset="0"/>
              </a:rPr>
              <a:t>(ondas </a:t>
            </a:r>
            <a:r>
              <a:rPr lang="es-ES" sz="2400" dirty="0">
                <a:latin typeface="Agency FB" panose="020B0503020202020204" pitchFamily="34" charset="0"/>
              </a:rPr>
              <a:t>en un estanque con agua</a:t>
            </a:r>
            <a:r>
              <a:rPr lang="es-ES" sz="2400" dirty="0" smtClean="0">
                <a:latin typeface="Agency FB" panose="020B0503020202020204" pitchFamily="34" charset="0"/>
              </a:rPr>
              <a:t>).</a:t>
            </a:r>
            <a:endParaRPr lang="es-ES" sz="2400" dirty="0">
              <a:latin typeface="Agency FB" panose="020B0503020202020204" pitchFamily="34" charset="0"/>
            </a:endParaRPr>
          </a:p>
        </p:txBody>
      </p:sp>
      <p:sp>
        <p:nvSpPr>
          <p:cNvPr id="6" name="Rectángulo 5"/>
          <p:cNvSpPr/>
          <p:nvPr/>
        </p:nvSpPr>
        <p:spPr>
          <a:xfrm>
            <a:off x="685803" y="4921342"/>
            <a:ext cx="4890428" cy="1578118"/>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800" b="1" dirty="0">
                <a:latin typeface="Agency FB" panose="020B0503020202020204" pitchFamily="34" charset="0"/>
              </a:rPr>
              <a:t>Ondas </a:t>
            </a:r>
            <a:r>
              <a:rPr lang="es-ES" sz="2800" b="1" dirty="0" smtClean="0">
                <a:latin typeface="Agency FB" panose="020B0503020202020204" pitchFamily="34" charset="0"/>
              </a:rPr>
              <a:t>tridimensionales:</a:t>
            </a:r>
          </a:p>
          <a:p>
            <a:pPr algn="just"/>
            <a:r>
              <a:rPr lang="es-ES" sz="2400" dirty="0">
                <a:latin typeface="Agency FB" panose="020B0503020202020204" pitchFamily="34" charset="0"/>
              </a:rPr>
              <a:t>S</a:t>
            </a:r>
            <a:r>
              <a:rPr lang="es-ES" sz="2400" dirty="0" smtClean="0">
                <a:latin typeface="Agency FB" panose="020B0503020202020204" pitchFamily="34" charset="0"/>
              </a:rPr>
              <a:t>e propagan </a:t>
            </a:r>
            <a:r>
              <a:rPr lang="es-ES" sz="2400" dirty="0">
                <a:latin typeface="Agency FB" panose="020B0503020202020204" pitchFamily="34" charset="0"/>
              </a:rPr>
              <a:t>en las tres dimensiones </a:t>
            </a:r>
            <a:r>
              <a:rPr lang="es-ES" sz="2400" dirty="0" smtClean="0">
                <a:latin typeface="Agency FB" panose="020B0503020202020204" pitchFamily="34" charset="0"/>
              </a:rPr>
              <a:t>espaciales (sonido</a:t>
            </a:r>
            <a:r>
              <a:rPr lang="es-ES" sz="2400" dirty="0">
                <a:latin typeface="Agency FB" panose="020B0503020202020204" pitchFamily="34" charset="0"/>
              </a:rPr>
              <a:t>, </a:t>
            </a:r>
            <a:r>
              <a:rPr lang="es-ES" sz="2400" dirty="0" smtClean="0">
                <a:latin typeface="Agency FB" panose="020B0503020202020204" pitchFamily="34" charset="0"/>
              </a:rPr>
              <a:t>luz).</a:t>
            </a:r>
            <a:endParaRPr lang="es-CL" sz="2400" dirty="0">
              <a:latin typeface="Agency FB" panose="020B0503020202020204" pitchFamily="34" charset="0"/>
            </a:endParaRPr>
          </a:p>
        </p:txBody>
      </p:sp>
      <p:pic>
        <p:nvPicPr>
          <p:cNvPr id="10244" name="Picture 4" descr="http://masfisica.ucoz.com/ondas_transversa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3301" y="1618430"/>
            <a:ext cx="4868933" cy="1590974"/>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s://c1.staticflickr.com/3/2203/2083397701_4bfe94a836_z.jpg?zz=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301" y="3263457"/>
            <a:ext cx="4868933" cy="1590973"/>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ttp://ricardi.webcindario.com/img/opti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3301" y="4908483"/>
            <a:ext cx="4868933" cy="1590975"/>
          </a:xfrm>
          <a:prstGeom prst="rect">
            <a:avLst/>
          </a:prstGeom>
          <a:noFill/>
          <a:extLst>
            <a:ext uri="{909E8E84-426E-40DD-AFC4-6F175D3DCCD1}">
              <a14:hiddenFill xmlns:a14="http://schemas.microsoft.com/office/drawing/2010/main">
                <a:solidFill>
                  <a:srgbClr val="FFFFFF"/>
                </a:solidFill>
              </a14:hiddenFill>
            </a:ext>
          </a:extLst>
        </p:spPr>
      </p:pic>
      <p:sp>
        <p:nvSpPr>
          <p:cNvPr id="8" name="Flecha derecha 7"/>
          <p:cNvSpPr/>
          <p:nvPr/>
        </p:nvSpPr>
        <p:spPr>
          <a:xfrm>
            <a:off x="5667792" y="2188333"/>
            <a:ext cx="753946" cy="464024"/>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Flecha derecha 13"/>
          <p:cNvSpPr/>
          <p:nvPr/>
        </p:nvSpPr>
        <p:spPr>
          <a:xfrm>
            <a:off x="5667792" y="3833360"/>
            <a:ext cx="753946" cy="464024"/>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Flecha derecha 14"/>
          <p:cNvSpPr/>
          <p:nvPr/>
        </p:nvSpPr>
        <p:spPr>
          <a:xfrm>
            <a:off x="5667792" y="5478389"/>
            <a:ext cx="753946" cy="464024"/>
          </a:xfrm>
          <a:prstGeom prst="right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19503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4"/>
                                        </p:tgtEl>
                                        <p:attrNameLst>
                                          <p:attrName>style.visibility</p:attrName>
                                        </p:attrNameLst>
                                      </p:cBhvr>
                                      <p:to>
                                        <p:strVal val="visible"/>
                                      </p:to>
                                    </p:set>
                                    <p:anim calcmode="lin" valueType="num">
                                      <p:cBhvr additive="base">
                                        <p:cTn id="11" dur="500" fill="hold"/>
                                        <p:tgtEl>
                                          <p:spTgt spid="10244"/>
                                        </p:tgtEl>
                                        <p:attrNameLst>
                                          <p:attrName>ppt_x</p:attrName>
                                        </p:attrNameLst>
                                      </p:cBhvr>
                                      <p:tavLst>
                                        <p:tav tm="0">
                                          <p:val>
                                            <p:strVal val="#ppt_x"/>
                                          </p:val>
                                        </p:tav>
                                        <p:tav tm="100000">
                                          <p:val>
                                            <p:strVal val="#ppt_x"/>
                                          </p:val>
                                        </p:tav>
                                      </p:tavLst>
                                    </p:anim>
                                    <p:anim calcmode="lin" valueType="num">
                                      <p:cBhvr additive="base">
                                        <p:cTn id="12"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48"/>
                                        </p:tgtEl>
                                        <p:attrNameLst>
                                          <p:attrName>style.visibility</p:attrName>
                                        </p:attrNameLst>
                                      </p:cBhvr>
                                      <p:to>
                                        <p:strVal val="visible"/>
                                      </p:to>
                                    </p:set>
                                    <p:animEffect transition="in" filter="fade">
                                      <p:cBhvr>
                                        <p:cTn id="22" dur="1000"/>
                                        <p:tgtEl>
                                          <p:spTgt spid="10248"/>
                                        </p:tgtEl>
                                      </p:cBhvr>
                                    </p:animEffect>
                                    <p:anim calcmode="lin" valueType="num">
                                      <p:cBhvr>
                                        <p:cTn id="23" dur="1000" fill="hold"/>
                                        <p:tgtEl>
                                          <p:spTgt spid="10248"/>
                                        </p:tgtEl>
                                        <p:attrNameLst>
                                          <p:attrName>ppt_x</p:attrName>
                                        </p:attrNameLst>
                                      </p:cBhvr>
                                      <p:tavLst>
                                        <p:tav tm="0">
                                          <p:val>
                                            <p:strVal val="#ppt_x"/>
                                          </p:val>
                                        </p:tav>
                                        <p:tav tm="100000">
                                          <p:val>
                                            <p:strVal val="#ppt_x"/>
                                          </p:val>
                                        </p:tav>
                                      </p:tavLst>
                                    </p:anim>
                                    <p:anim calcmode="lin" valueType="num">
                                      <p:cBhvr>
                                        <p:cTn id="24" dur="1000" fill="hold"/>
                                        <p:tgtEl>
                                          <p:spTgt spid="1024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250"/>
                                        </p:tgtEl>
                                        <p:attrNameLst>
                                          <p:attrName>style.visibility</p:attrName>
                                        </p:attrNameLst>
                                      </p:cBhvr>
                                      <p:to>
                                        <p:strVal val="visible"/>
                                      </p:to>
                                    </p:set>
                                    <p:animEffect transition="in" filter="fade">
                                      <p:cBhvr>
                                        <p:cTn id="34" dur="1000"/>
                                        <p:tgtEl>
                                          <p:spTgt spid="10250"/>
                                        </p:tgtEl>
                                      </p:cBhvr>
                                    </p:animEffect>
                                    <p:anim calcmode="lin" valueType="num">
                                      <p:cBhvr>
                                        <p:cTn id="35" dur="1000" fill="hold"/>
                                        <p:tgtEl>
                                          <p:spTgt spid="10250"/>
                                        </p:tgtEl>
                                        <p:attrNameLst>
                                          <p:attrName>ppt_x</p:attrName>
                                        </p:attrNameLst>
                                      </p:cBhvr>
                                      <p:tavLst>
                                        <p:tav tm="0">
                                          <p:val>
                                            <p:strVal val="#ppt_x"/>
                                          </p:val>
                                        </p:tav>
                                        <p:tav tm="100000">
                                          <p:val>
                                            <p:strVal val="#ppt_x"/>
                                          </p:val>
                                        </p:tav>
                                      </p:tavLst>
                                    </p:anim>
                                    <p:anim calcmode="lin" valueType="num">
                                      <p:cBhvr>
                                        <p:cTn id="36" dur="1000" fill="hold"/>
                                        <p:tgtEl>
                                          <p:spTgt spid="102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L" b="1" dirty="0" smtClean="0">
                <a:solidFill>
                  <a:schemeClr val="bg2">
                    <a:lumMod val="60000"/>
                    <a:lumOff val="40000"/>
                  </a:schemeClr>
                </a:solidFill>
              </a:rPr>
              <a:t>Representación y características de una onda</a:t>
            </a:r>
            <a:endParaRPr lang="es-CL" b="1" dirty="0">
              <a:solidFill>
                <a:schemeClr val="bg2">
                  <a:lumMod val="60000"/>
                  <a:lumOff val="40000"/>
                </a:schemeClr>
              </a:solidFill>
            </a:endParaRPr>
          </a:p>
        </p:txBody>
      </p:sp>
      <p:sp>
        <p:nvSpPr>
          <p:cNvPr id="3" name="Marcador de contenido 2"/>
          <p:cNvSpPr>
            <a:spLocks noGrp="1"/>
          </p:cNvSpPr>
          <p:nvPr>
            <p:ph idx="1"/>
          </p:nvPr>
        </p:nvSpPr>
        <p:spPr>
          <a:xfrm>
            <a:off x="685801" y="2346784"/>
            <a:ext cx="10131425" cy="3180559"/>
          </a:xfrm>
        </p:spPr>
        <p:txBody>
          <a:bodyPr numCol="2">
            <a:noAutofit/>
          </a:bodyPr>
          <a:lstStyle/>
          <a:p>
            <a:r>
              <a:rPr lang="es-CL" sz="2800" b="1" dirty="0" smtClean="0">
                <a:latin typeface="Agency FB" panose="020B0503020202020204" pitchFamily="34" charset="0"/>
              </a:rPr>
              <a:t>Elementos </a:t>
            </a:r>
            <a:r>
              <a:rPr lang="es-CL" sz="2800" b="1" dirty="0" smtClean="0">
                <a:solidFill>
                  <a:srgbClr val="00B0F0"/>
                </a:solidFill>
                <a:latin typeface="Agency FB" panose="020B0503020202020204" pitchFamily="34" charset="0"/>
              </a:rPr>
              <a:t>espaciales de una onda:</a:t>
            </a:r>
          </a:p>
          <a:p>
            <a:pPr lvl="1" algn="just"/>
            <a:r>
              <a:rPr lang="es-CL" sz="2800" dirty="0" smtClean="0">
                <a:latin typeface="Agency FB" panose="020B0503020202020204" pitchFamily="34" charset="0"/>
              </a:rPr>
              <a:t>Amplitud </a:t>
            </a:r>
            <a:r>
              <a:rPr lang="es-CL" sz="2800" i="1" dirty="0" smtClean="0">
                <a:latin typeface="Agency FB" panose="020B0503020202020204" pitchFamily="34" charset="0"/>
              </a:rPr>
              <a:t>(A)</a:t>
            </a:r>
          </a:p>
          <a:p>
            <a:pPr lvl="1" algn="just"/>
            <a:r>
              <a:rPr lang="es-CL" sz="2800" dirty="0" smtClean="0">
                <a:latin typeface="Agency FB" panose="020B0503020202020204" pitchFamily="34" charset="0"/>
              </a:rPr>
              <a:t>Longitud (</a:t>
            </a:r>
            <a:r>
              <a:rPr lang="el-GR" sz="2800" dirty="0" smtClean="0"/>
              <a:t>λ</a:t>
            </a:r>
            <a:r>
              <a:rPr lang="es-CL" sz="2800" dirty="0" smtClean="0">
                <a:latin typeface="Agency FB" panose="020B0503020202020204" pitchFamily="34" charset="0"/>
              </a:rPr>
              <a:t>)</a:t>
            </a:r>
          </a:p>
          <a:p>
            <a:pPr lvl="1" algn="just"/>
            <a:r>
              <a:rPr lang="es-CL" sz="2800" dirty="0" smtClean="0">
                <a:latin typeface="Agency FB" panose="020B0503020202020204" pitchFamily="34" charset="0"/>
              </a:rPr>
              <a:t>Crestas y valles</a:t>
            </a:r>
            <a:endParaRPr lang="es-CL" sz="2800" b="1" dirty="0" smtClean="0">
              <a:latin typeface="Agency FB" panose="020B0503020202020204" pitchFamily="34" charset="0"/>
            </a:endParaRPr>
          </a:p>
          <a:p>
            <a:pPr algn="just"/>
            <a:endParaRPr lang="es-CL" sz="2800" b="1" dirty="0" smtClean="0">
              <a:latin typeface="Agency FB" panose="020B0503020202020204" pitchFamily="34" charset="0"/>
            </a:endParaRPr>
          </a:p>
          <a:p>
            <a:pPr algn="just"/>
            <a:r>
              <a:rPr lang="es-CL" sz="2800" b="1" dirty="0" smtClean="0">
                <a:latin typeface="Agency FB" panose="020B0503020202020204" pitchFamily="34" charset="0"/>
              </a:rPr>
              <a:t>Elementos </a:t>
            </a:r>
            <a:r>
              <a:rPr lang="es-CL" sz="2800" b="1" dirty="0" smtClean="0">
                <a:solidFill>
                  <a:srgbClr val="00B0F0"/>
                </a:solidFill>
                <a:latin typeface="Agency FB" panose="020B0503020202020204" pitchFamily="34" charset="0"/>
              </a:rPr>
              <a:t>temporales de una onda:</a:t>
            </a:r>
          </a:p>
          <a:p>
            <a:pPr lvl="1" algn="just"/>
            <a:r>
              <a:rPr lang="es-CL" sz="2800" dirty="0" smtClean="0">
                <a:latin typeface="Agency FB" panose="020B0503020202020204" pitchFamily="34" charset="0"/>
              </a:rPr>
              <a:t>Período </a:t>
            </a:r>
            <a:r>
              <a:rPr lang="es-CL" sz="2800" i="1" dirty="0" smtClean="0">
                <a:latin typeface="Agency FB" panose="020B0503020202020204" pitchFamily="34" charset="0"/>
              </a:rPr>
              <a:t>(T)</a:t>
            </a:r>
          </a:p>
          <a:p>
            <a:pPr lvl="1" algn="just"/>
            <a:r>
              <a:rPr lang="es-CL" sz="2800" dirty="0" smtClean="0">
                <a:latin typeface="Agency FB" panose="020B0503020202020204" pitchFamily="34" charset="0"/>
              </a:rPr>
              <a:t>Frecuencia </a:t>
            </a:r>
            <a:r>
              <a:rPr lang="es-CL" sz="2800" i="1" dirty="0" smtClean="0">
                <a:latin typeface="Agency FB" panose="020B0503020202020204" pitchFamily="34" charset="0"/>
              </a:rPr>
              <a:t>(f)</a:t>
            </a:r>
          </a:p>
          <a:p>
            <a:pPr lvl="1" algn="just"/>
            <a:r>
              <a:rPr lang="es-CL" sz="2800" dirty="0" smtClean="0">
                <a:latin typeface="Agency FB" panose="020B0503020202020204" pitchFamily="34" charset="0"/>
              </a:rPr>
              <a:t>Rapidez de propagación </a:t>
            </a:r>
            <a:r>
              <a:rPr lang="es-CL" sz="2800" i="1" dirty="0" smtClean="0">
                <a:latin typeface="Agency FB" panose="020B0503020202020204" pitchFamily="34" charset="0"/>
              </a:rPr>
              <a:t>(</a:t>
            </a:r>
            <a:r>
              <a:rPr lang="es-CL" sz="2800" i="1" dirty="0" smtClean="0">
                <a:latin typeface="Agency FB" panose="020B0503020202020204" pitchFamily="34" charset="0"/>
              </a:rPr>
              <a:t>v</a:t>
            </a:r>
            <a:r>
              <a:rPr lang="es-CL" sz="2800" i="1" dirty="0" smtClean="0">
                <a:latin typeface="Agency FB" panose="020B0503020202020204" pitchFamily="34" charset="0"/>
              </a:rPr>
              <a:t>=</a:t>
            </a:r>
            <a:r>
              <a:rPr lang="es-CL" sz="2800" i="1" dirty="0" smtClean="0">
                <a:latin typeface="Cambria Math" panose="02040503050406030204" pitchFamily="18" charset="0"/>
                <a:ea typeface="Cambria Math" panose="02040503050406030204" pitchFamily="18" charset="0"/>
              </a:rPr>
              <a:t>𝝀f)</a:t>
            </a:r>
            <a:endParaRPr lang="es-CL" sz="2800" i="1" dirty="0" smtClean="0">
              <a:latin typeface="Agency FB" panose="020B0503020202020204" pitchFamily="34" charset="0"/>
            </a:endParaRPr>
          </a:p>
        </p:txBody>
      </p:sp>
      <p:sp>
        <p:nvSpPr>
          <p:cNvPr id="4" name="AutoShape 2" descr="T"/>
          <p:cNvSpPr>
            <a:spLocks noChangeAspect="1" noChangeArrowheads="1"/>
          </p:cNvSpPr>
          <p:nvPr/>
        </p:nvSpPr>
        <p:spPr bwMode="auto">
          <a:xfrm>
            <a:off x="165574" y="174398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solidFill>
                <a:srgbClr val="00B0F0"/>
              </a:solidFill>
            </a:endParaRPr>
          </a:p>
        </p:txBody>
      </p:sp>
      <p:sp>
        <p:nvSpPr>
          <p:cNvPr id="5" name="AutoShape 4" descr="T"/>
          <p:cNvSpPr>
            <a:spLocks noChangeAspect="1" noChangeArrowheads="1"/>
          </p:cNvSpPr>
          <p:nvPr/>
        </p:nvSpPr>
        <p:spPr bwMode="auto">
          <a:xfrm>
            <a:off x="2368786" y="352906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Tree>
    <p:extLst>
      <p:ext uri="{BB962C8B-B14F-4D97-AF65-F5344CB8AC3E}">
        <p14:creationId xmlns:p14="http://schemas.microsoft.com/office/powerpoint/2010/main" val="18238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L" b="1" dirty="0" smtClean="0"/>
              <a:t>Elementos </a:t>
            </a:r>
            <a:r>
              <a:rPr lang="es-CL" b="1" dirty="0" smtClean="0">
                <a:solidFill>
                  <a:srgbClr val="00B0F0"/>
                </a:solidFill>
              </a:rPr>
              <a:t>espaciales de una onda</a:t>
            </a:r>
            <a:endParaRPr lang="es-CL" b="1" dirty="0">
              <a:solidFill>
                <a:srgbClr val="00B0F0"/>
              </a:solidFill>
            </a:endParaRPr>
          </a:p>
        </p:txBody>
      </p:sp>
      <p:sp>
        <p:nvSpPr>
          <p:cNvPr id="3" name="Marcador de contenido 2"/>
          <p:cNvSpPr>
            <a:spLocks noGrp="1"/>
          </p:cNvSpPr>
          <p:nvPr>
            <p:ph idx="1"/>
          </p:nvPr>
        </p:nvSpPr>
        <p:spPr>
          <a:xfrm>
            <a:off x="685800" y="2065867"/>
            <a:ext cx="10131425" cy="4286029"/>
          </a:xfrm>
        </p:spPr>
        <p:txBody>
          <a:bodyPr>
            <a:normAutofit lnSpcReduction="10000"/>
          </a:bodyPr>
          <a:lstStyle/>
          <a:p>
            <a:pPr marL="0" indent="0" algn="just">
              <a:buNone/>
            </a:pPr>
            <a:r>
              <a:rPr lang="es-ES" sz="2800" dirty="0" smtClean="0">
                <a:latin typeface="Agency FB" panose="020B0503020202020204" pitchFamily="34" charset="0"/>
              </a:rPr>
              <a:t>	</a:t>
            </a:r>
            <a:r>
              <a:rPr lang="es-ES" sz="3200" dirty="0" smtClean="0">
                <a:latin typeface="Agency FB" panose="020B0503020202020204" pitchFamily="34" charset="0"/>
              </a:rPr>
              <a:t>Son </a:t>
            </a:r>
            <a:r>
              <a:rPr lang="es-ES" sz="3200" dirty="0">
                <a:latin typeface="Agency FB" panose="020B0503020202020204" pitchFamily="34" charset="0"/>
              </a:rPr>
              <a:t>a</a:t>
            </a:r>
            <a:r>
              <a:rPr lang="es-ES" sz="3200" dirty="0" smtClean="0">
                <a:latin typeface="Agency FB" panose="020B0503020202020204" pitchFamily="34" charset="0"/>
              </a:rPr>
              <a:t>quellos </a:t>
            </a:r>
            <a:r>
              <a:rPr lang="es-ES" sz="3200" dirty="0">
                <a:latin typeface="Agency FB" panose="020B0503020202020204" pitchFamily="34" charset="0"/>
              </a:rPr>
              <a:t>que expresan la </a:t>
            </a:r>
            <a:r>
              <a:rPr lang="es-ES" sz="3200" dirty="0" smtClean="0">
                <a:solidFill>
                  <a:srgbClr val="00B0F0"/>
                </a:solidFill>
                <a:latin typeface="Agency FB" panose="020B0503020202020204" pitchFamily="34" charset="0"/>
              </a:rPr>
              <a:t>distancia</a:t>
            </a:r>
            <a:r>
              <a:rPr lang="es-ES" sz="3200" dirty="0" smtClean="0">
                <a:latin typeface="Agency FB" panose="020B0503020202020204" pitchFamily="34" charset="0"/>
              </a:rPr>
              <a:t> </a:t>
            </a:r>
            <a:r>
              <a:rPr lang="es-ES" sz="3200" dirty="0">
                <a:latin typeface="Agency FB" panose="020B0503020202020204" pitchFamily="34" charset="0"/>
              </a:rPr>
              <a:t>entre dos puntos determinados </a:t>
            </a:r>
            <a:r>
              <a:rPr lang="es-ES" sz="3200" dirty="0" smtClean="0">
                <a:latin typeface="Agency FB" panose="020B0503020202020204" pitchFamily="34" charset="0"/>
              </a:rPr>
              <a:t>de </a:t>
            </a:r>
            <a:r>
              <a:rPr lang="es-ES" sz="3200" dirty="0">
                <a:latin typeface="Agency FB" panose="020B0503020202020204" pitchFamily="34" charset="0"/>
              </a:rPr>
              <a:t>una </a:t>
            </a:r>
            <a:r>
              <a:rPr lang="es-ES" sz="3200" dirty="0" smtClean="0">
                <a:latin typeface="Agency FB" panose="020B0503020202020204" pitchFamily="34" charset="0"/>
              </a:rPr>
              <a:t>onda.</a:t>
            </a:r>
          </a:p>
          <a:p>
            <a:pPr algn="just"/>
            <a:r>
              <a:rPr lang="es-ES" sz="3200" b="1" dirty="0" smtClean="0">
                <a:latin typeface="Agency FB" panose="020B0503020202020204" pitchFamily="34" charset="0"/>
              </a:rPr>
              <a:t>Amplitud:</a:t>
            </a:r>
          </a:p>
          <a:p>
            <a:pPr lvl="1" algn="just"/>
            <a:r>
              <a:rPr lang="es-ES" sz="2800" dirty="0">
                <a:latin typeface="Agency FB" panose="020B0503020202020204" pitchFamily="34" charset="0"/>
              </a:rPr>
              <a:t>C</a:t>
            </a:r>
            <a:r>
              <a:rPr lang="es-ES" sz="2800" dirty="0" smtClean="0">
                <a:latin typeface="Agency FB" panose="020B0503020202020204" pitchFamily="34" charset="0"/>
              </a:rPr>
              <a:t>orresponde </a:t>
            </a:r>
            <a:r>
              <a:rPr lang="es-ES" sz="2800" dirty="0">
                <a:latin typeface="Agency FB" panose="020B0503020202020204" pitchFamily="34" charset="0"/>
              </a:rPr>
              <a:t>al desplazamiento máximo que experimentan las partículas de un medio cuando oscilan en torno a una </a:t>
            </a:r>
            <a:r>
              <a:rPr lang="es-ES" sz="2800" dirty="0">
                <a:solidFill>
                  <a:srgbClr val="00B0F0"/>
                </a:solidFill>
                <a:latin typeface="Agency FB" panose="020B0503020202020204" pitchFamily="34" charset="0"/>
              </a:rPr>
              <a:t>posición de equilibrio</a:t>
            </a:r>
            <a:r>
              <a:rPr lang="es-ES" sz="2800" dirty="0">
                <a:latin typeface="Agency FB" panose="020B0503020202020204" pitchFamily="34" charset="0"/>
              </a:rPr>
              <a:t>. </a:t>
            </a:r>
          </a:p>
          <a:p>
            <a:pPr algn="just"/>
            <a:r>
              <a:rPr lang="es-ES" sz="3200" b="1" dirty="0">
                <a:latin typeface="Agency FB" panose="020B0503020202020204" pitchFamily="34" charset="0"/>
              </a:rPr>
              <a:t>Longitud de </a:t>
            </a:r>
            <a:r>
              <a:rPr lang="es-ES" sz="3200" b="1" dirty="0" smtClean="0">
                <a:latin typeface="Agency FB" panose="020B0503020202020204" pitchFamily="34" charset="0"/>
              </a:rPr>
              <a:t>onda:</a:t>
            </a:r>
          </a:p>
          <a:p>
            <a:pPr lvl="1" algn="just"/>
            <a:r>
              <a:rPr lang="es-ES" sz="2800" dirty="0" smtClean="0">
                <a:latin typeface="Agency FB" panose="020B0503020202020204" pitchFamily="34" charset="0"/>
              </a:rPr>
              <a:t>Es </a:t>
            </a:r>
            <a:r>
              <a:rPr lang="es-ES" sz="2800" dirty="0">
                <a:latin typeface="Agency FB" panose="020B0503020202020204" pitchFamily="34" charset="0"/>
              </a:rPr>
              <a:t>la distancia entre dos puntos consecutivos de una onda que se comportan de igual forma o tienen la misma </a:t>
            </a:r>
            <a:r>
              <a:rPr lang="es-ES" sz="2800" dirty="0" smtClean="0">
                <a:latin typeface="Agency FB" panose="020B0503020202020204" pitchFamily="34" charset="0"/>
              </a:rPr>
              <a:t>fase. Distancia entre </a:t>
            </a:r>
            <a:r>
              <a:rPr lang="es-ES" sz="2800" dirty="0" smtClean="0">
                <a:solidFill>
                  <a:srgbClr val="00B0F0"/>
                </a:solidFill>
                <a:latin typeface="Agency FB" panose="020B0503020202020204" pitchFamily="34" charset="0"/>
              </a:rPr>
              <a:t>dos valles o montes</a:t>
            </a:r>
            <a:r>
              <a:rPr lang="es-ES" sz="2800" dirty="0" smtClean="0">
                <a:latin typeface="Agency FB" panose="020B0503020202020204" pitchFamily="34" charset="0"/>
              </a:rPr>
              <a:t> consecutivos (es constante en ondas periódicas).</a:t>
            </a:r>
            <a:endParaRPr lang="es-CL" sz="2800" dirty="0"/>
          </a:p>
        </p:txBody>
      </p:sp>
    </p:spTree>
    <p:extLst>
      <p:ext uri="{BB962C8B-B14F-4D97-AF65-F5344CB8AC3E}">
        <p14:creationId xmlns:p14="http://schemas.microsoft.com/office/powerpoint/2010/main" val="118562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L" b="1" dirty="0"/>
              <a:t>Elementos </a:t>
            </a:r>
            <a:r>
              <a:rPr lang="es-CL" b="1" dirty="0">
                <a:solidFill>
                  <a:srgbClr val="00B0F0"/>
                </a:solidFill>
              </a:rPr>
              <a:t>espaciales de una onda</a:t>
            </a:r>
            <a:endParaRPr lang="es-CL" dirty="0"/>
          </a:p>
        </p:txBody>
      </p:sp>
      <p:sp>
        <p:nvSpPr>
          <p:cNvPr id="3" name="Marcador de contenido 2"/>
          <p:cNvSpPr>
            <a:spLocks noGrp="1"/>
          </p:cNvSpPr>
          <p:nvPr>
            <p:ph idx="1"/>
          </p:nvPr>
        </p:nvSpPr>
        <p:spPr/>
        <p:txBody>
          <a:bodyPr/>
          <a:lstStyle/>
          <a:p>
            <a:endParaRPr lang="es-CL"/>
          </a:p>
        </p:txBody>
      </p:sp>
      <p:pic>
        <p:nvPicPr>
          <p:cNvPr id="4" name="Picture 2" descr="Resultado de imagen para imagen de una onda y sus par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2142067"/>
            <a:ext cx="8315503" cy="4157752"/>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redondeado 4"/>
          <p:cNvSpPr/>
          <p:nvPr/>
        </p:nvSpPr>
        <p:spPr>
          <a:xfrm>
            <a:off x="9295886" y="2142067"/>
            <a:ext cx="2429301" cy="415775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000" dirty="0" smtClean="0">
                <a:latin typeface="Agency FB" panose="020B0503020202020204" pitchFamily="34" charset="0"/>
              </a:rPr>
              <a:t>Son </a:t>
            </a:r>
            <a:r>
              <a:rPr lang="es-ES" sz="3000" dirty="0">
                <a:latin typeface="Agency FB" panose="020B0503020202020204" pitchFamily="34" charset="0"/>
              </a:rPr>
              <a:t>aquellos que expresan la </a:t>
            </a:r>
            <a:r>
              <a:rPr lang="es-ES" sz="3000" dirty="0">
                <a:solidFill>
                  <a:srgbClr val="00B0F0"/>
                </a:solidFill>
                <a:latin typeface="Agency FB" panose="020B0503020202020204" pitchFamily="34" charset="0"/>
              </a:rPr>
              <a:t>distancia</a:t>
            </a:r>
            <a:r>
              <a:rPr lang="es-ES" sz="3000" dirty="0">
                <a:latin typeface="Agency FB" panose="020B0503020202020204" pitchFamily="34" charset="0"/>
              </a:rPr>
              <a:t> entre dos puntos determinados de una onda.</a:t>
            </a:r>
            <a:endParaRPr lang="es-CL" sz="3000" dirty="0"/>
          </a:p>
        </p:txBody>
      </p:sp>
    </p:spTree>
    <p:extLst>
      <p:ext uri="{BB962C8B-B14F-4D97-AF65-F5344CB8AC3E}">
        <p14:creationId xmlns:p14="http://schemas.microsoft.com/office/powerpoint/2010/main" val="168650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675731"/>
            <a:ext cx="10515600" cy="1325563"/>
          </a:xfrm>
        </p:spPr>
        <p:txBody>
          <a:bodyPr/>
          <a:lstStyle/>
          <a:p>
            <a:pPr algn="ctr"/>
            <a:r>
              <a:rPr lang="es-CL" sz="5400" b="1" dirty="0" smtClean="0">
                <a:solidFill>
                  <a:schemeClr val="accent1">
                    <a:lumMod val="60000"/>
                    <a:lumOff val="40000"/>
                  </a:schemeClr>
                </a:solidFill>
              </a:rPr>
              <a:t>Fenómenos</a:t>
            </a:r>
            <a:r>
              <a:rPr lang="es-CL" b="1" dirty="0" smtClean="0">
                <a:solidFill>
                  <a:schemeClr val="accent1">
                    <a:lumMod val="60000"/>
                    <a:lumOff val="40000"/>
                  </a:schemeClr>
                </a:solidFill>
              </a:rPr>
              <a:t> </a:t>
            </a:r>
            <a:r>
              <a:rPr lang="es-CL" sz="5400" b="1" dirty="0" smtClean="0">
                <a:solidFill>
                  <a:schemeClr val="accent1">
                    <a:lumMod val="60000"/>
                    <a:lumOff val="40000"/>
                  </a:schemeClr>
                </a:solidFill>
              </a:rPr>
              <a:t>ondulatorios</a:t>
            </a:r>
            <a:endParaRPr lang="es-CL" b="1" dirty="0">
              <a:solidFill>
                <a:schemeClr val="accent1">
                  <a:lumMod val="60000"/>
                  <a:lumOff val="40000"/>
                </a:schemeClr>
              </a:solidFill>
            </a:endParaRPr>
          </a:p>
        </p:txBody>
      </p:sp>
    </p:spTree>
    <p:extLst>
      <p:ext uri="{BB962C8B-B14F-4D97-AF65-F5344CB8AC3E}">
        <p14:creationId xmlns:p14="http://schemas.microsoft.com/office/powerpoint/2010/main" val="27644339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L" b="1" dirty="0" smtClean="0"/>
              <a:t>Elementos </a:t>
            </a:r>
            <a:r>
              <a:rPr lang="es-CL" b="1" dirty="0" smtClean="0">
                <a:solidFill>
                  <a:srgbClr val="00B0F0"/>
                </a:solidFill>
              </a:rPr>
              <a:t>temporales de una onda</a:t>
            </a:r>
            <a:endParaRPr lang="es-CL" b="1" dirty="0">
              <a:solidFill>
                <a:srgbClr val="00B0F0"/>
              </a:solidFill>
            </a:endParaRP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685801" y="2016331"/>
                <a:ext cx="10382533" cy="4436154"/>
              </a:xfrm>
            </p:spPr>
            <p:txBody>
              <a:bodyPr>
                <a:normAutofit fontScale="77500" lnSpcReduction="20000"/>
              </a:bodyPr>
              <a:lstStyle/>
              <a:p>
                <a:pPr algn="just"/>
                <a:r>
                  <a:rPr lang="es-ES" sz="3100" b="1" dirty="0" smtClean="0">
                    <a:latin typeface="Agency FB" panose="020B0503020202020204" pitchFamily="34" charset="0"/>
                  </a:rPr>
                  <a:t>Frecuencia:</a:t>
                </a:r>
                <a:endParaRPr lang="es-ES" sz="3100" dirty="0">
                  <a:latin typeface="Agency FB" panose="020B0503020202020204" pitchFamily="34" charset="0"/>
                </a:endParaRPr>
              </a:p>
              <a:p>
                <a:pPr lvl="1" algn="just"/>
                <a:r>
                  <a:rPr lang="es-ES" sz="3100" dirty="0" smtClean="0">
                    <a:latin typeface="Agency FB" panose="020B0503020202020204" pitchFamily="34" charset="0"/>
                  </a:rPr>
                  <a:t>Número </a:t>
                </a:r>
                <a:r>
                  <a:rPr lang="es-ES" sz="3100" dirty="0">
                    <a:latin typeface="Agency FB" panose="020B0503020202020204" pitchFamily="34" charset="0"/>
                  </a:rPr>
                  <a:t>de ciclos que se producen en una onda por unidad de tiempo</a:t>
                </a:r>
                <a:r>
                  <a:rPr lang="es-ES" sz="3100" dirty="0" smtClean="0">
                    <a:latin typeface="Agency FB" panose="020B0503020202020204" pitchFamily="34" charset="0"/>
                  </a:rPr>
                  <a:t>. Se mide en Hertz (Hz).</a:t>
                </a:r>
                <a:endParaRPr lang="es-ES" sz="3100" dirty="0">
                  <a:latin typeface="Agency FB" panose="020B0503020202020204" pitchFamily="34" charset="0"/>
                </a:endParaRPr>
              </a:p>
              <a:p>
                <a:pPr lvl="1" algn="just"/>
                <a14:m>
                  <m:oMath xmlns:m="http://schemas.openxmlformats.org/officeDocument/2006/math">
                    <m:r>
                      <a:rPr lang="es-ES" sz="2600" i="1">
                        <a:latin typeface="Cambria Math" panose="02040503050406030204" pitchFamily="18" charset="0"/>
                      </a:rPr>
                      <m:t>𝑓</m:t>
                    </m:r>
                    <m:r>
                      <a:rPr lang="es-ES" sz="2600" i="1">
                        <a:latin typeface="Cambria Math" panose="02040503050406030204" pitchFamily="18" charset="0"/>
                      </a:rPr>
                      <m:t>=</m:t>
                    </m:r>
                    <m:f>
                      <m:fPr>
                        <m:ctrlPr>
                          <a:rPr lang="es-ES" sz="2600" i="1">
                            <a:latin typeface="Cambria Math" panose="02040503050406030204" pitchFamily="18" charset="0"/>
                          </a:rPr>
                        </m:ctrlPr>
                      </m:fPr>
                      <m:num>
                        <m:r>
                          <a:rPr lang="es-ES" sz="2600" i="1">
                            <a:latin typeface="Cambria Math" panose="02040503050406030204" pitchFamily="18" charset="0"/>
                          </a:rPr>
                          <m:t>1</m:t>
                        </m:r>
                      </m:num>
                      <m:den>
                        <m:r>
                          <a:rPr lang="es-ES" sz="2600" i="1">
                            <a:latin typeface="Cambria Math" panose="02040503050406030204" pitchFamily="18" charset="0"/>
                          </a:rPr>
                          <m:t>𝑇</m:t>
                        </m:r>
                      </m:den>
                    </m:f>
                  </m:oMath>
                </a14:m>
                <a:endParaRPr lang="es-ES" sz="2600" b="1" dirty="0" smtClean="0">
                  <a:latin typeface="Agency FB" panose="020B0503020202020204" pitchFamily="34" charset="0"/>
                </a:endParaRPr>
              </a:p>
              <a:p>
                <a:pPr algn="just"/>
                <a:r>
                  <a:rPr lang="es-ES" sz="3100" b="1" dirty="0" smtClean="0">
                    <a:latin typeface="Agency FB" panose="020B0503020202020204" pitchFamily="34" charset="0"/>
                  </a:rPr>
                  <a:t>Periodo:</a:t>
                </a:r>
                <a:endParaRPr lang="es-ES" sz="3100" dirty="0">
                  <a:latin typeface="Agency FB" panose="020B0503020202020204" pitchFamily="34" charset="0"/>
                </a:endParaRPr>
              </a:p>
              <a:p>
                <a:pPr lvl="1" algn="just"/>
                <a:r>
                  <a:rPr lang="es-ES" sz="3100" dirty="0" smtClean="0">
                    <a:latin typeface="Agency FB" panose="020B0503020202020204" pitchFamily="34" charset="0"/>
                  </a:rPr>
                  <a:t>Tiempo </a:t>
                </a:r>
                <a:r>
                  <a:rPr lang="es-ES" sz="3100" dirty="0">
                    <a:latin typeface="Agency FB" panose="020B0503020202020204" pitchFamily="34" charset="0"/>
                  </a:rPr>
                  <a:t>que transcurre entre dos pulsos </a:t>
                </a:r>
                <a:r>
                  <a:rPr lang="es-ES" sz="3100" dirty="0" smtClean="0">
                    <a:latin typeface="Agency FB" panose="020B0503020202020204" pitchFamily="34" charset="0"/>
                  </a:rPr>
                  <a:t>consecutivos, </a:t>
                </a:r>
                <a:r>
                  <a:rPr lang="es-ES" sz="3100" dirty="0">
                    <a:latin typeface="Agency FB" panose="020B0503020202020204" pitchFamily="34" charset="0"/>
                  </a:rPr>
                  <a:t>o tiempo que tarda en producirse un ciclo</a:t>
                </a:r>
                <a:r>
                  <a:rPr lang="es-ES" sz="3100" dirty="0" smtClean="0">
                    <a:latin typeface="Agency FB" panose="020B0503020202020204" pitchFamily="34" charset="0"/>
                  </a:rPr>
                  <a:t>. Se mide en segundos </a:t>
                </a:r>
                <a:r>
                  <a:rPr lang="es-ES" sz="3100" i="1" dirty="0" smtClean="0">
                    <a:latin typeface="Agency FB" panose="020B0503020202020204" pitchFamily="34" charset="0"/>
                  </a:rPr>
                  <a:t>(s)</a:t>
                </a:r>
                <a:r>
                  <a:rPr lang="es-ES" sz="3100" dirty="0" smtClean="0">
                    <a:latin typeface="Agency FB" panose="020B0503020202020204" pitchFamily="34" charset="0"/>
                  </a:rPr>
                  <a:t>.</a:t>
                </a:r>
              </a:p>
              <a:p>
                <a:pPr lvl="1" algn="just"/>
                <a:r>
                  <a:rPr lang="es-ES" sz="3100" dirty="0" smtClean="0">
                    <a:latin typeface="Agency FB" panose="020B0503020202020204" pitchFamily="34" charset="0"/>
                  </a:rPr>
                  <a:t>Es </a:t>
                </a:r>
                <a:r>
                  <a:rPr lang="es-ES" sz="3100" dirty="0" smtClean="0">
                    <a:solidFill>
                      <a:srgbClr val="00B0F0"/>
                    </a:solidFill>
                    <a:latin typeface="Agency FB" panose="020B0503020202020204" pitchFamily="34" charset="0"/>
                  </a:rPr>
                  <a:t>inverso a la frecuencia</a:t>
                </a:r>
                <a:r>
                  <a:rPr lang="es-ES" sz="3100" dirty="0" smtClean="0">
                    <a:latin typeface="Agency FB" panose="020B0503020202020204" pitchFamily="34" charset="0"/>
                  </a:rPr>
                  <a:t>.</a:t>
                </a:r>
                <a:endParaRPr lang="es-CL" sz="3100" dirty="0">
                  <a:latin typeface="Agency FB" panose="020B0503020202020204" pitchFamily="34" charset="0"/>
                </a:endParaRPr>
              </a:p>
              <a:p>
                <a:pPr algn="just"/>
                <a:r>
                  <a:rPr lang="es-ES" sz="3100" b="1" dirty="0">
                    <a:latin typeface="Agency FB" panose="020B0503020202020204" pitchFamily="34" charset="0"/>
                  </a:rPr>
                  <a:t>Rapidez de </a:t>
                </a:r>
                <a:r>
                  <a:rPr lang="es-ES" sz="3100" b="1" dirty="0" smtClean="0">
                    <a:latin typeface="Agency FB" panose="020B0503020202020204" pitchFamily="34" charset="0"/>
                  </a:rPr>
                  <a:t>propagación:</a:t>
                </a:r>
              </a:p>
              <a:p>
                <a:pPr lvl="1" algn="just"/>
                <a:r>
                  <a:rPr lang="es-ES" sz="3100" dirty="0" smtClean="0">
                    <a:latin typeface="Agency FB" panose="020B0503020202020204" pitchFamily="34" charset="0"/>
                  </a:rPr>
                  <a:t>La </a:t>
                </a:r>
                <a:r>
                  <a:rPr lang="es-ES" sz="3100" dirty="0">
                    <a:latin typeface="Agency FB" panose="020B0503020202020204" pitchFamily="34" charset="0"/>
                  </a:rPr>
                  <a:t>razón de cambio de la distancia recorrida y el tiempo empleado en hacerlo.</a:t>
                </a:r>
              </a:p>
              <a:p>
                <a:pPr lvl="1" algn="just"/>
                <a14:m>
                  <m:oMath xmlns:m="http://schemas.openxmlformats.org/officeDocument/2006/math">
                    <m:r>
                      <a:rPr lang="es-ES" sz="2600" i="1">
                        <a:latin typeface="Cambria Math" panose="02040503050406030204" pitchFamily="18" charset="0"/>
                      </a:rPr>
                      <m:t>𝑣</m:t>
                    </m:r>
                    <m:r>
                      <a:rPr lang="es-ES" sz="2600" i="1">
                        <a:latin typeface="Cambria Math" panose="02040503050406030204" pitchFamily="18" charset="0"/>
                      </a:rPr>
                      <m:t>=</m:t>
                    </m:r>
                    <m:r>
                      <a:rPr lang="es-ES" sz="2600" i="1">
                        <a:latin typeface="Cambria Math" panose="02040503050406030204" pitchFamily="18" charset="0"/>
                      </a:rPr>
                      <m:t>𝝀</m:t>
                    </m:r>
                    <m:r>
                      <a:rPr lang="es-ES" sz="2600" i="1">
                        <a:latin typeface="Cambria Math" panose="02040503050406030204" pitchFamily="18" charset="0"/>
                      </a:rPr>
                      <m:t>𝑓</m:t>
                    </m:r>
                  </m:oMath>
                </a14:m>
                <a:endParaRPr lang="es-CL" sz="2600" dirty="0">
                  <a:latin typeface="Agency FB" panose="020B0503020202020204" pitchFamily="34" charset="0"/>
                </a:endParaRPr>
              </a:p>
              <a:p>
                <a:endParaRPr lang="es-CL"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685801" y="2016331"/>
                <a:ext cx="10382533" cy="4436154"/>
              </a:xfrm>
              <a:blipFill rotWithShape="0">
                <a:blip r:embed="rId2"/>
                <a:stretch>
                  <a:fillRect l="-822" t="-3439" r="-881"/>
                </a:stretch>
              </a:blipFill>
            </p:spPr>
            <p:txBody>
              <a:bodyPr/>
              <a:lstStyle/>
              <a:p>
                <a:r>
                  <a:rPr lang="es-CL">
                    <a:noFill/>
                  </a:rPr>
                  <a:t> </a:t>
                </a:r>
              </a:p>
            </p:txBody>
          </p:sp>
        </mc:Fallback>
      </mc:AlternateContent>
      <p:pic>
        <p:nvPicPr>
          <p:cNvPr id="13314" name="Picture 2" descr="https://upload.wikimedia.org/wikipedia/commons/thumb/1/15/Wave_period.gif/350px-Wave_perio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46308" y="4124302"/>
            <a:ext cx="3806873" cy="1252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4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13314"/>
                                        </p:tgtEl>
                                        <p:attrNameLst>
                                          <p:attrName>style.visibility</p:attrName>
                                        </p:attrNameLst>
                                      </p:cBhvr>
                                      <p:to>
                                        <p:strVal val="visible"/>
                                      </p:to>
                                    </p:set>
                                    <p:animEffect transition="in" filter="fade">
                                      <p:cBhvr>
                                        <p:cTn id="31" dur="1000"/>
                                        <p:tgtEl>
                                          <p:spTgt spid="13314"/>
                                        </p:tgtEl>
                                      </p:cBhvr>
                                    </p:animEffect>
                                    <p:anim calcmode="lin" valueType="num">
                                      <p:cBhvr>
                                        <p:cTn id="32" dur="1000" fill="hold"/>
                                        <p:tgtEl>
                                          <p:spTgt spid="13314"/>
                                        </p:tgtEl>
                                        <p:attrNameLst>
                                          <p:attrName>ppt_x</p:attrName>
                                        </p:attrNameLst>
                                      </p:cBhvr>
                                      <p:tavLst>
                                        <p:tav tm="0">
                                          <p:val>
                                            <p:strVal val="#ppt_x"/>
                                          </p:val>
                                        </p:tav>
                                        <p:tav tm="100000">
                                          <p:val>
                                            <p:strVal val="#ppt_x"/>
                                          </p:val>
                                        </p:tav>
                                      </p:tavLst>
                                    </p:anim>
                                    <p:anim calcmode="lin" valueType="num">
                                      <p:cBhvr>
                                        <p:cTn id="33" dur="1000" fill="hold"/>
                                        <p:tgtEl>
                                          <p:spTgt spid="1331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1000"/>
                                        <p:tgtEl>
                                          <p:spTgt spid="3">
                                            <p:txEl>
                                              <p:pRg st="4" end="4"/>
                                            </p:txEl>
                                          </p:spTgt>
                                        </p:tgtEl>
                                      </p:cBhvr>
                                    </p:animEffect>
                                    <p:anim calcmode="lin" valueType="num">
                                      <p:cBhvr>
                                        <p:cTn id="3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1000"/>
                                        <p:tgtEl>
                                          <p:spTgt spid="3">
                                            <p:txEl>
                                              <p:pRg st="5" end="5"/>
                                            </p:txEl>
                                          </p:spTgt>
                                        </p:tgtEl>
                                      </p:cBhvr>
                                    </p:animEffect>
                                    <p:anim calcmode="lin" valueType="num">
                                      <p:cBhvr>
                                        <p:cTn id="4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1000"/>
                                        <p:tgtEl>
                                          <p:spTgt spid="3">
                                            <p:txEl>
                                              <p:pRg st="6" end="6"/>
                                            </p:txEl>
                                          </p:spTgt>
                                        </p:tgtEl>
                                      </p:cBhvr>
                                    </p:animEffect>
                                    <p:anim calcmode="lin" valueType="num">
                                      <p:cBhvr>
                                        <p:cTn id="4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6" end="6"/>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Effect transition="in" filter="fade">
                                      <p:cBhvr>
                                        <p:cTn id="53" dur="1000"/>
                                        <p:tgtEl>
                                          <p:spTgt spid="3">
                                            <p:txEl>
                                              <p:pRg st="7" end="7"/>
                                            </p:txEl>
                                          </p:spTgt>
                                        </p:tgtEl>
                                      </p:cBhvr>
                                    </p:animEffect>
                                    <p:anim calcmode="lin" valueType="num">
                                      <p:cBhvr>
                                        <p:cTn id="5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
                                            <p:txEl>
                                              <p:pRg st="8" end="8"/>
                                            </p:txEl>
                                          </p:spTgt>
                                        </p:tgtEl>
                                        <p:attrNameLst>
                                          <p:attrName>style.visibility</p:attrName>
                                        </p:attrNameLst>
                                      </p:cBhvr>
                                      <p:to>
                                        <p:strVal val="visible"/>
                                      </p:to>
                                    </p:set>
                                    <p:animEffect transition="in" filter="fade">
                                      <p:cBhvr>
                                        <p:cTn id="58" dur="1000"/>
                                        <p:tgtEl>
                                          <p:spTgt spid="3">
                                            <p:txEl>
                                              <p:pRg st="8" end="8"/>
                                            </p:txEl>
                                          </p:spTgt>
                                        </p:tgtEl>
                                      </p:cBhvr>
                                    </p:animEffect>
                                    <p:anim calcmode="lin" valueType="num">
                                      <p:cBhvr>
                                        <p:cTn id="5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L" b="1" dirty="0" smtClean="0">
                <a:solidFill>
                  <a:schemeClr val="bg2">
                    <a:lumMod val="60000"/>
                    <a:lumOff val="40000"/>
                  </a:schemeClr>
                </a:solidFill>
              </a:rPr>
              <a:t>Propiedades de las ondas</a:t>
            </a:r>
            <a:endParaRPr lang="es-CL" b="1" dirty="0">
              <a:solidFill>
                <a:schemeClr val="bg2">
                  <a:lumMod val="60000"/>
                  <a:lumOff val="40000"/>
                </a:schemeClr>
              </a:solidFill>
            </a:endParaRPr>
          </a:p>
        </p:txBody>
      </p:sp>
      <p:sp>
        <p:nvSpPr>
          <p:cNvPr id="3" name="Marcador de contenido 2"/>
          <p:cNvSpPr>
            <a:spLocks noGrp="1"/>
          </p:cNvSpPr>
          <p:nvPr>
            <p:ph idx="1"/>
          </p:nvPr>
        </p:nvSpPr>
        <p:spPr>
          <a:xfrm>
            <a:off x="4251965" y="4437796"/>
            <a:ext cx="2999095" cy="1758289"/>
          </a:xfrm>
        </p:spPr>
        <p:txBody>
          <a:bodyPr>
            <a:noAutofit/>
          </a:bodyPr>
          <a:lstStyle/>
          <a:p>
            <a:pPr marL="0" indent="0" algn="ctr">
              <a:buNone/>
            </a:pPr>
            <a:r>
              <a:rPr lang="es-CL" sz="2400" dirty="0" smtClean="0">
                <a:latin typeface="Agency FB" panose="020B0503020202020204" pitchFamily="34" charset="0"/>
              </a:rPr>
              <a:t>	Estos son:</a:t>
            </a:r>
          </a:p>
          <a:p>
            <a:pPr algn="ctr"/>
            <a:r>
              <a:rPr lang="es-CL" sz="2400" b="1" dirty="0" smtClean="0">
                <a:latin typeface="Agency FB" panose="020B0503020202020204" pitchFamily="34" charset="0"/>
              </a:rPr>
              <a:t>Reflexión</a:t>
            </a:r>
          </a:p>
          <a:p>
            <a:pPr algn="ctr"/>
            <a:r>
              <a:rPr lang="es-CL" sz="2400" b="1" dirty="0" smtClean="0">
                <a:latin typeface="Agency FB" panose="020B0503020202020204" pitchFamily="34" charset="0"/>
              </a:rPr>
              <a:t>Refracción</a:t>
            </a:r>
          </a:p>
          <a:p>
            <a:pPr algn="ctr"/>
            <a:r>
              <a:rPr lang="es-CL" sz="2400" b="1" dirty="0" smtClean="0">
                <a:latin typeface="Agency FB" panose="020B0503020202020204" pitchFamily="34" charset="0"/>
              </a:rPr>
              <a:t>Difracción</a:t>
            </a:r>
            <a:endParaRPr lang="es-CL" sz="2400" b="1" dirty="0">
              <a:latin typeface="Agency FB" panose="020B0503020202020204" pitchFamily="34" charset="0"/>
            </a:endParaRPr>
          </a:p>
        </p:txBody>
      </p:sp>
      <p:sp>
        <p:nvSpPr>
          <p:cNvPr id="4" name="Rectángulo redondeado 3"/>
          <p:cNvSpPr/>
          <p:nvPr/>
        </p:nvSpPr>
        <p:spPr>
          <a:xfrm>
            <a:off x="1149824" y="2106179"/>
            <a:ext cx="4459405" cy="1919279"/>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400" dirty="0" smtClean="0">
                <a:latin typeface="Agency FB" panose="020B0503020202020204" pitchFamily="34" charset="0"/>
              </a:rPr>
              <a:t>	Cuando </a:t>
            </a:r>
            <a:r>
              <a:rPr lang="es-ES" sz="2400" dirty="0">
                <a:latin typeface="Agency FB" panose="020B0503020202020204" pitchFamily="34" charset="0"/>
              </a:rPr>
              <a:t>las ondas interactúan con determinados obstáculos, algunas de sus características, como la dirección o la rapidez </a:t>
            </a:r>
            <a:r>
              <a:rPr lang="es-ES" sz="2400" dirty="0">
                <a:solidFill>
                  <a:srgbClr val="00B0F0"/>
                </a:solidFill>
                <a:latin typeface="Agency FB" panose="020B0503020202020204" pitchFamily="34" charset="0"/>
              </a:rPr>
              <a:t>se modifican</a:t>
            </a:r>
            <a:r>
              <a:rPr lang="es-ES" sz="2400" dirty="0">
                <a:latin typeface="Agency FB" panose="020B0503020202020204" pitchFamily="34" charset="0"/>
              </a:rPr>
              <a:t>.</a:t>
            </a:r>
          </a:p>
        </p:txBody>
      </p:sp>
      <p:sp>
        <p:nvSpPr>
          <p:cNvPr id="5" name="Rectángulo redondeado 4"/>
          <p:cNvSpPr/>
          <p:nvPr/>
        </p:nvSpPr>
        <p:spPr>
          <a:xfrm>
            <a:off x="6357821" y="2142067"/>
            <a:ext cx="4459405" cy="1919279"/>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smtClean="0"/>
              <a:t>	</a:t>
            </a:r>
            <a:r>
              <a:rPr lang="es-ES" sz="2400" dirty="0" smtClean="0">
                <a:latin typeface="Agency FB" panose="020B0503020202020204" pitchFamily="34" charset="0"/>
              </a:rPr>
              <a:t>Las </a:t>
            </a:r>
            <a:r>
              <a:rPr lang="es-ES" sz="2400" dirty="0">
                <a:latin typeface="Agency FB" panose="020B0503020202020204" pitchFamily="34" charset="0"/>
              </a:rPr>
              <a:t>propiedades son estos </a:t>
            </a:r>
            <a:r>
              <a:rPr lang="es-ES" sz="2400" dirty="0">
                <a:solidFill>
                  <a:srgbClr val="00B0F0"/>
                </a:solidFill>
                <a:latin typeface="Agency FB" panose="020B0503020202020204" pitchFamily="34" charset="0"/>
              </a:rPr>
              <a:t>cambios</a:t>
            </a:r>
            <a:r>
              <a:rPr lang="es-ES" sz="2400" dirty="0">
                <a:latin typeface="Agency FB" panose="020B0503020202020204" pitchFamily="34" charset="0"/>
              </a:rPr>
              <a:t> que obedecen a determinadas </a:t>
            </a:r>
            <a:r>
              <a:rPr lang="es-ES" sz="2400" dirty="0">
                <a:solidFill>
                  <a:srgbClr val="00B0F0"/>
                </a:solidFill>
                <a:latin typeface="Agency FB" panose="020B0503020202020204" pitchFamily="34" charset="0"/>
              </a:rPr>
              <a:t>leyes o principios físicos</a:t>
            </a:r>
            <a:r>
              <a:rPr lang="es-ES" sz="2400" dirty="0">
                <a:latin typeface="Agency FB" panose="020B0503020202020204" pitchFamily="34" charset="0"/>
              </a:rPr>
              <a:t>.</a:t>
            </a:r>
            <a:endParaRPr lang="es-CL" sz="2400" dirty="0">
              <a:latin typeface="Agency FB" panose="020B0503020202020204" pitchFamily="34" charset="0"/>
            </a:endParaRPr>
          </a:p>
        </p:txBody>
      </p:sp>
    </p:spTree>
    <p:extLst>
      <p:ext uri="{BB962C8B-B14F-4D97-AF65-F5344CB8AC3E}">
        <p14:creationId xmlns:p14="http://schemas.microsoft.com/office/powerpoint/2010/main" val="368979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L" b="1" dirty="0" smtClean="0"/>
              <a:t>Reflexión de una onda</a:t>
            </a:r>
            <a:endParaRPr lang="es-CL" b="1" dirty="0"/>
          </a:p>
        </p:txBody>
      </p:sp>
      <p:sp>
        <p:nvSpPr>
          <p:cNvPr id="3" name="Marcador de contenido 2"/>
          <p:cNvSpPr>
            <a:spLocks noGrp="1"/>
          </p:cNvSpPr>
          <p:nvPr>
            <p:ph idx="1"/>
          </p:nvPr>
        </p:nvSpPr>
        <p:spPr/>
        <p:txBody>
          <a:bodyPr/>
          <a:lstStyle/>
          <a:p>
            <a:endParaRPr lang="es-CL"/>
          </a:p>
        </p:txBody>
      </p:sp>
      <p:sp>
        <p:nvSpPr>
          <p:cNvPr id="4" name="Rectángulo 3"/>
          <p:cNvSpPr/>
          <p:nvPr/>
        </p:nvSpPr>
        <p:spPr>
          <a:xfrm>
            <a:off x="685801" y="2142067"/>
            <a:ext cx="4937077" cy="424508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3200" dirty="0" smtClean="0">
                <a:latin typeface="Agency FB" panose="020B0503020202020204" pitchFamily="34" charset="0"/>
              </a:rPr>
              <a:t>	</a:t>
            </a:r>
            <a:r>
              <a:rPr lang="es-ES" sz="3200" dirty="0">
                <a:latin typeface="Agency FB" panose="020B0503020202020204" pitchFamily="34" charset="0"/>
              </a:rPr>
              <a:t>C</a:t>
            </a:r>
            <a:r>
              <a:rPr lang="es-ES" sz="3200" dirty="0" smtClean="0">
                <a:latin typeface="Agency FB" panose="020B0503020202020204" pitchFamily="34" charset="0"/>
              </a:rPr>
              <a:t>uando </a:t>
            </a:r>
            <a:r>
              <a:rPr lang="es-ES" sz="3200" dirty="0">
                <a:latin typeface="Agency FB" panose="020B0503020202020204" pitchFamily="34" charset="0"/>
              </a:rPr>
              <a:t>una onda incide en el </a:t>
            </a:r>
            <a:r>
              <a:rPr lang="es-ES" sz="3200" dirty="0" smtClean="0">
                <a:latin typeface="Agency FB" panose="020B0503020202020204" pitchFamily="34" charset="0"/>
              </a:rPr>
              <a:t>límite </a:t>
            </a:r>
            <a:r>
              <a:rPr lang="es-ES" sz="3200" dirty="0">
                <a:latin typeface="Agency FB" panose="020B0503020202020204" pitchFamily="34" charset="0"/>
              </a:rPr>
              <a:t>de separación de dos medios </a:t>
            </a:r>
            <a:r>
              <a:rPr lang="es-ES" sz="3200" dirty="0" smtClean="0">
                <a:latin typeface="Agency FB" panose="020B0503020202020204" pitchFamily="34" charset="0"/>
              </a:rPr>
              <a:t>diferentes, </a:t>
            </a:r>
            <a:r>
              <a:rPr lang="es-ES" sz="3200" dirty="0">
                <a:latin typeface="Agency FB" panose="020B0503020202020204" pitchFamily="34" charset="0"/>
              </a:rPr>
              <a:t>parte de ella es </a:t>
            </a:r>
            <a:r>
              <a:rPr lang="es-ES" sz="3200" dirty="0" err="1">
                <a:latin typeface="Agency FB" panose="020B0503020202020204" pitchFamily="34" charset="0"/>
              </a:rPr>
              <a:t>redireccionada</a:t>
            </a:r>
            <a:r>
              <a:rPr lang="es-ES" sz="3200" dirty="0">
                <a:latin typeface="Agency FB" panose="020B0503020202020204" pitchFamily="34" charset="0"/>
              </a:rPr>
              <a:t> hacia </a:t>
            </a:r>
            <a:r>
              <a:rPr lang="es-ES" sz="3200" dirty="0" smtClean="0">
                <a:latin typeface="Agency FB" panose="020B0503020202020204" pitchFamily="34" charset="0"/>
              </a:rPr>
              <a:t>el medio </a:t>
            </a:r>
            <a:r>
              <a:rPr lang="es-ES" sz="3200" dirty="0">
                <a:latin typeface="Agency FB" panose="020B0503020202020204" pitchFamily="34" charset="0"/>
              </a:rPr>
              <a:t>por el cual se propagaba originalmente</a:t>
            </a:r>
            <a:r>
              <a:rPr lang="es-ES" sz="3200" dirty="0" smtClean="0">
                <a:latin typeface="Agency FB" panose="020B0503020202020204" pitchFamily="34" charset="0"/>
              </a:rPr>
              <a:t>.</a:t>
            </a:r>
          </a:p>
          <a:p>
            <a:pPr algn="just"/>
            <a:r>
              <a:rPr lang="es-ES" sz="3200" dirty="0">
                <a:latin typeface="Agency FB" panose="020B0503020202020204" pitchFamily="34" charset="0"/>
              </a:rPr>
              <a:t>	</a:t>
            </a:r>
            <a:r>
              <a:rPr lang="es-ES" sz="3200" dirty="0" err="1" smtClean="0">
                <a:latin typeface="Agency FB" panose="020B0503020202020204" pitchFamily="34" charset="0"/>
              </a:rPr>
              <a:t>Ej</a:t>
            </a:r>
            <a:r>
              <a:rPr lang="es-ES" sz="3200" dirty="0" smtClean="0">
                <a:latin typeface="Agency FB" panose="020B0503020202020204" pitchFamily="34" charset="0"/>
              </a:rPr>
              <a:t>: el eco</a:t>
            </a:r>
            <a:endParaRPr lang="es-CL" sz="3200" dirty="0">
              <a:latin typeface="Agency FB" panose="020B0503020202020204" pitchFamily="34" charset="0"/>
            </a:endParaRPr>
          </a:p>
        </p:txBody>
      </p:sp>
      <p:pic>
        <p:nvPicPr>
          <p:cNvPr id="6" name="Picture 2" descr="Resultado de imagen para imagen de reflexión de ond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3505" y="2142067"/>
            <a:ext cx="5040575" cy="2955561"/>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ttp://www.educa.madrid.org/web/ies.alonsoquijano.alcala/carpeta5/carpetas/quienes/departamentos/ccnn/CCNN-1-2-ESO/2eso/2ESO-12-13/Bloque-III/T-4-Luz-Sonido/imagenes/sonido/012-reflexion-sonid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3506" y="3136170"/>
            <a:ext cx="4934874" cy="3250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72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6"/>
                                        </p:tgtEl>
                                        <p:attrNameLst>
                                          <p:attrName>ppt_x</p:attrName>
                                        </p:attrNameLst>
                                      </p:cBhvr>
                                      <p:tavLst>
                                        <p:tav tm="0">
                                          <p:val>
                                            <p:strVal val="ppt_x"/>
                                          </p:val>
                                        </p:tav>
                                        <p:tav tm="100000">
                                          <p:val>
                                            <p:strVal val="ppt_x"/>
                                          </p:val>
                                        </p:tav>
                                      </p:tavLst>
                                    </p:anim>
                                    <p:anim calcmode="lin" valueType="num">
                                      <p:cBhvr additive="base">
                                        <p:cTn id="17" dur="500"/>
                                        <p:tgtEl>
                                          <p:spTgt spid="6"/>
                                        </p:tgtEl>
                                        <p:attrNameLst>
                                          <p:attrName>ppt_y</p:attrName>
                                        </p:attrNameLst>
                                      </p:cBhvr>
                                      <p:tavLst>
                                        <p:tav tm="0">
                                          <p:val>
                                            <p:strVal val="ppt_y"/>
                                          </p:val>
                                        </p:tav>
                                        <p:tav tm="100000">
                                          <p:val>
                                            <p:strVal val="1+ppt_h/2"/>
                                          </p:val>
                                        </p:tav>
                                      </p:tavLst>
                                    </p:anim>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338"/>
                                        </p:tgtEl>
                                        <p:attrNameLst>
                                          <p:attrName>style.visibility</p:attrName>
                                        </p:attrNameLst>
                                      </p:cBhvr>
                                      <p:to>
                                        <p:strVal val="visible"/>
                                      </p:to>
                                    </p:set>
                                    <p:anim calcmode="lin" valueType="num">
                                      <p:cBhvr additive="base">
                                        <p:cTn id="23" dur="500" fill="hold"/>
                                        <p:tgtEl>
                                          <p:spTgt spid="14338"/>
                                        </p:tgtEl>
                                        <p:attrNameLst>
                                          <p:attrName>ppt_x</p:attrName>
                                        </p:attrNameLst>
                                      </p:cBhvr>
                                      <p:tavLst>
                                        <p:tav tm="0">
                                          <p:val>
                                            <p:strVal val="#ppt_x"/>
                                          </p:val>
                                        </p:tav>
                                        <p:tav tm="100000">
                                          <p:val>
                                            <p:strVal val="#ppt_x"/>
                                          </p:val>
                                        </p:tav>
                                      </p:tavLst>
                                    </p:anim>
                                    <p:anim calcmode="lin" valueType="num">
                                      <p:cBhvr additive="base">
                                        <p:cTn id="24"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L" dirty="0" smtClean="0"/>
              <a:t>Reflexión de una onda </a:t>
            </a:r>
            <a:r>
              <a:rPr lang="es-CL" dirty="0" smtClean="0">
                <a:solidFill>
                  <a:srgbClr val="FFFF00"/>
                </a:solidFill>
              </a:rPr>
              <a:t>luminosa</a:t>
            </a:r>
            <a:endParaRPr lang="es-CL" dirty="0">
              <a:solidFill>
                <a:srgbClr val="FFFF00"/>
              </a:solidFill>
            </a:endParaRPr>
          </a:p>
        </p:txBody>
      </p:sp>
      <p:sp>
        <p:nvSpPr>
          <p:cNvPr id="3" name="Marcador de contenido 2"/>
          <p:cNvSpPr>
            <a:spLocks noGrp="1"/>
          </p:cNvSpPr>
          <p:nvPr>
            <p:ph idx="1"/>
          </p:nvPr>
        </p:nvSpPr>
        <p:spPr/>
        <p:txBody>
          <a:bodyPr/>
          <a:lstStyle/>
          <a:p>
            <a:endParaRPr lang="es-CL"/>
          </a:p>
        </p:txBody>
      </p:sp>
      <p:pic>
        <p:nvPicPr>
          <p:cNvPr id="4" name="Picture 2" descr="Resultado de imagen para imagen de reflexión de ond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6267" y="2132008"/>
            <a:ext cx="4320960" cy="36591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sultado de imagen para imagen de reflexión de ondas lumino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165878"/>
            <a:ext cx="4899263" cy="362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23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Elementos de una reflexión ondulatoria</a:t>
            </a:r>
            <a:endParaRPr lang="es-CL" dirty="0"/>
          </a:p>
        </p:txBody>
      </p:sp>
      <p:sp>
        <p:nvSpPr>
          <p:cNvPr id="3" name="Marcador de contenido 2"/>
          <p:cNvSpPr>
            <a:spLocks noGrp="1"/>
          </p:cNvSpPr>
          <p:nvPr>
            <p:ph idx="1"/>
          </p:nvPr>
        </p:nvSpPr>
        <p:spPr>
          <a:xfrm>
            <a:off x="685800" y="2278544"/>
            <a:ext cx="10131425" cy="3649133"/>
          </a:xfrm>
        </p:spPr>
        <p:txBody>
          <a:bodyPr>
            <a:noAutofit/>
          </a:bodyPr>
          <a:lstStyle/>
          <a:p>
            <a:pPr algn="just"/>
            <a:r>
              <a:rPr lang="es-ES" sz="2800" dirty="0">
                <a:latin typeface="Agency FB" panose="020B0503020202020204" pitchFamily="34" charset="0"/>
              </a:rPr>
              <a:t>Plano de reflexión</a:t>
            </a:r>
          </a:p>
          <a:p>
            <a:pPr algn="just"/>
            <a:r>
              <a:rPr lang="es-ES" sz="2800" dirty="0">
                <a:latin typeface="Agency FB" panose="020B0503020202020204" pitchFamily="34" charset="0"/>
              </a:rPr>
              <a:t>Normal </a:t>
            </a:r>
            <a:r>
              <a:rPr lang="es-ES" sz="2800" dirty="0" smtClean="0">
                <a:latin typeface="Agency FB" panose="020B0503020202020204" pitchFamily="34" charset="0"/>
              </a:rPr>
              <a:t>perpendicular </a:t>
            </a:r>
            <a:r>
              <a:rPr lang="es-ES" sz="2800" dirty="0">
                <a:latin typeface="Agency FB" panose="020B0503020202020204" pitchFamily="34" charset="0"/>
              </a:rPr>
              <a:t>a la superficie de </a:t>
            </a:r>
            <a:r>
              <a:rPr lang="es-ES" sz="2800" dirty="0" smtClean="0">
                <a:latin typeface="Agency FB" panose="020B0503020202020204" pitchFamily="34" charset="0"/>
              </a:rPr>
              <a:t>separación </a:t>
            </a:r>
            <a:r>
              <a:rPr lang="es-ES" sz="2800" dirty="0">
                <a:latin typeface="Agency FB" panose="020B0503020202020204" pitchFamily="34" charset="0"/>
              </a:rPr>
              <a:t>entre los medios, en el plano de reflexión.</a:t>
            </a:r>
          </a:p>
          <a:p>
            <a:pPr algn="just"/>
            <a:r>
              <a:rPr lang="es-ES" sz="2800" dirty="0">
                <a:latin typeface="Agency FB" panose="020B0503020202020204" pitchFamily="34" charset="0"/>
              </a:rPr>
              <a:t>Punto de incidencia</a:t>
            </a:r>
          </a:p>
          <a:p>
            <a:pPr algn="just"/>
            <a:r>
              <a:rPr lang="es-ES" sz="2800" dirty="0" smtClean="0">
                <a:latin typeface="Agency FB" panose="020B0503020202020204" pitchFamily="34" charset="0"/>
              </a:rPr>
              <a:t>Rayo </a:t>
            </a:r>
            <a:r>
              <a:rPr lang="es-ES" sz="2800" dirty="0">
                <a:latin typeface="Agency FB" panose="020B0503020202020204" pitchFamily="34" charset="0"/>
              </a:rPr>
              <a:t>incidente</a:t>
            </a:r>
          </a:p>
          <a:p>
            <a:pPr algn="just"/>
            <a:r>
              <a:rPr lang="es-ES" sz="2800" dirty="0">
                <a:latin typeface="Agency FB" panose="020B0503020202020204" pitchFamily="34" charset="0"/>
              </a:rPr>
              <a:t>Rayo reflejado</a:t>
            </a:r>
          </a:p>
          <a:p>
            <a:pPr algn="just"/>
            <a:r>
              <a:rPr lang="es-ES" sz="2800" dirty="0" smtClean="0">
                <a:latin typeface="Agency FB" panose="020B0503020202020204" pitchFamily="34" charset="0"/>
              </a:rPr>
              <a:t>Ángulo </a:t>
            </a:r>
            <a:r>
              <a:rPr lang="es-ES" sz="2800" dirty="0">
                <a:latin typeface="Agency FB" panose="020B0503020202020204" pitchFamily="34" charset="0"/>
              </a:rPr>
              <a:t>de incidencia</a:t>
            </a:r>
          </a:p>
          <a:p>
            <a:pPr algn="just"/>
            <a:r>
              <a:rPr lang="es-ES" sz="2800" dirty="0" smtClean="0">
                <a:latin typeface="Agency FB" panose="020B0503020202020204" pitchFamily="34" charset="0"/>
              </a:rPr>
              <a:t>Ángulo </a:t>
            </a:r>
            <a:r>
              <a:rPr lang="es-ES" sz="2800" dirty="0">
                <a:latin typeface="Agency FB" panose="020B0503020202020204" pitchFamily="34" charset="0"/>
              </a:rPr>
              <a:t>reflejado</a:t>
            </a:r>
            <a:endParaRPr lang="es-CL" sz="2800" dirty="0">
              <a:latin typeface="Agency FB" panose="020B0503020202020204" pitchFamily="34" charset="0"/>
            </a:endParaRPr>
          </a:p>
        </p:txBody>
      </p:sp>
      <p:pic>
        <p:nvPicPr>
          <p:cNvPr id="4" name="Picture 2" descr="Resultado de imagen para imagen de reflexión de ondas lumino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1400" y="3117754"/>
            <a:ext cx="4695825" cy="302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35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L" b="1" dirty="0" smtClean="0"/>
              <a:t>Refracción de una onda</a:t>
            </a:r>
            <a:endParaRPr lang="es-CL" b="1" dirty="0"/>
          </a:p>
        </p:txBody>
      </p:sp>
      <p:sp>
        <p:nvSpPr>
          <p:cNvPr id="3" name="Marcador de contenido 2"/>
          <p:cNvSpPr>
            <a:spLocks noGrp="1"/>
          </p:cNvSpPr>
          <p:nvPr>
            <p:ph idx="1"/>
          </p:nvPr>
        </p:nvSpPr>
        <p:spPr/>
        <p:txBody>
          <a:bodyPr/>
          <a:lstStyle/>
          <a:p>
            <a:endParaRPr lang="es-CL"/>
          </a:p>
        </p:txBody>
      </p:sp>
      <p:sp>
        <p:nvSpPr>
          <p:cNvPr id="4" name="Rectángulo 3"/>
          <p:cNvSpPr/>
          <p:nvPr/>
        </p:nvSpPr>
        <p:spPr>
          <a:xfrm>
            <a:off x="685802" y="2142067"/>
            <a:ext cx="4513996" cy="427238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3000" dirty="0" smtClean="0">
                <a:latin typeface="Agency FB" panose="020B0503020202020204" pitchFamily="34" charset="0"/>
              </a:rPr>
              <a:t>	Cuando </a:t>
            </a:r>
            <a:r>
              <a:rPr lang="es-ES" sz="3000" dirty="0">
                <a:latin typeface="Agency FB" panose="020B0503020202020204" pitchFamily="34" charset="0"/>
              </a:rPr>
              <a:t>una onda </a:t>
            </a:r>
            <a:r>
              <a:rPr lang="es-ES" sz="3000" dirty="0" smtClean="0">
                <a:latin typeface="Agency FB" panose="020B0503020202020204" pitchFamily="34" charset="0"/>
              </a:rPr>
              <a:t>viajera pasa de un medio a otro con </a:t>
            </a:r>
            <a:r>
              <a:rPr lang="es-ES" sz="3000" dirty="0" smtClean="0">
                <a:solidFill>
                  <a:srgbClr val="00B0F0"/>
                </a:solidFill>
                <a:latin typeface="Agency FB" panose="020B0503020202020204" pitchFamily="34" charset="0"/>
              </a:rPr>
              <a:t>densidad diferente</a:t>
            </a:r>
            <a:r>
              <a:rPr lang="es-ES" sz="3000" dirty="0" smtClean="0">
                <a:latin typeface="Agency FB" panose="020B0503020202020204" pitchFamily="34" charset="0"/>
              </a:rPr>
              <a:t>, </a:t>
            </a:r>
            <a:r>
              <a:rPr lang="es-ES" sz="3000" dirty="0">
                <a:latin typeface="Agency FB" panose="020B0503020202020204" pitchFamily="34" charset="0"/>
              </a:rPr>
              <a:t>experimenta un </a:t>
            </a:r>
            <a:r>
              <a:rPr lang="es-ES" sz="3000" dirty="0">
                <a:solidFill>
                  <a:srgbClr val="00B0F0"/>
                </a:solidFill>
                <a:latin typeface="Agency FB" panose="020B0503020202020204" pitchFamily="34" charset="0"/>
              </a:rPr>
              <a:t>cambio</a:t>
            </a:r>
            <a:r>
              <a:rPr lang="es-ES" sz="3000" dirty="0">
                <a:latin typeface="Agency FB" panose="020B0503020202020204" pitchFamily="34" charset="0"/>
              </a:rPr>
              <a:t> de su </a:t>
            </a:r>
            <a:r>
              <a:rPr lang="es-ES" sz="3000" dirty="0">
                <a:solidFill>
                  <a:srgbClr val="00B0F0"/>
                </a:solidFill>
                <a:latin typeface="Agency FB" panose="020B0503020202020204" pitchFamily="34" charset="0"/>
              </a:rPr>
              <a:t>velocidad de propagación</a:t>
            </a:r>
            <a:r>
              <a:rPr lang="es-ES" sz="3000" dirty="0">
                <a:latin typeface="Agency FB" panose="020B0503020202020204" pitchFamily="34" charset="0"/>
              </a:rPr>
              <a:t> </a:t>
            </a:r>
            <a:r>
              <a:rPr lang="es-ES" sz="3000" dirty="0" smtClean="0">
                <a:latin typeface="Agency FB" panose="020B0503020202020204" pitchFamily="34" charset="0"/>
              </a:rPr>
              <a:t>y, </a:t>
            </a:r>
            <a:r>
              <a:rPr lang="es-ES" sz="3000" dirty="0">
                <a:latin typeface="Agency FB" panose="020B0503020202020204" pitchFamily="34" charset="0"/>
              </a:rPr>
              <a:t>por </a:t>
            </a:r>
            <a:r>
              <a:rPr lang="es-ES" sz="3000" dirty="0" smtClean="0">
                <a:latin typeface="Agency FB" panose="020B0503020202020204" pitchFamily="34" charset="0"/>
              </a:rPr>
              <a:t>consiguiente, </a:t>
            </a:r>
            <a:r>
              <a:rPr lang="es-ES" sz="3000" dirty="0">
                <a:latin typeface="Agency FB" panose="020B0503020202020204" pitchFamily="34" charset="0"/>
              </a:rPr>
              <a:t>en su </a:t>
            </a:r>
            <a:r>
              <a:rPr lang="es-ES" sz="3000" dirty="0">
                <a:solidFill>
                  <a:srgbClr val="00B0F0"/>
                </a:solidFill>
                <a:latin typeface="Agency FB" panose="020B0503020202020204" pitchFamily="34" charset="0"/>
              </a:rPr>
              <a:t>dirección</a:t>
            </a:r>
            <a:r>
              <a:rPr lang="es-ES" sz="3000" dirty="0">
                <a:latin typeface="Agency FB" panose="020B0503020202020204" pitchFamily="34" charset="0"/>
              </a:rPr>
              <a:t> </a:t>
            </a:r>
            <a:r>
              <a:rPr lang="es-ES" sz="3000" dirty="0" smtClean="0">
                <a:latin typeface="Agency FB" panose="020B0503020202020204" pitchFamily="34" charset="0"/>
              </a:rPr>
              <a:t>(siempre </a:t>
            </a:r>
            <a:r>
              <a:rPr lang="es-ES" sz="3000" dirty="0">
                <a:latin typeface="Agency FB" panose="020B0503020202020204" pitchFamily="34" charset="0"/>
              </a:rPr>
              <a:t>que el ángulo de incidencia sea distinto de cero</a:t>
            </a:r>
            <a:r>
              <a:rPr lang="es-ES" sz="3000" dirty="0" smtClean="0">
                <a:latin typeface="Agency FB" panose="020B0503020202020204" pitchFamily="34" charset="0"/>
              </a:rPr>
              <a:t>).</a:t>
            </a:r>
            <a:endParaRPr lang="es-ES" sz="3000" dirty="0">
              <a:latin typeface="Agency FB" panose="020B0503020202020204" pitchFamily="34" charset="0"/>
            </a:endParaRPr>
          </a:p>
        </p:txBody>
      </p:sp>
      <p:pic>
        <p:nvPicPr>
          <p:cNvPr id="5" name="Picture 4" descr="Resultado de imagen para imagen de refracción en el ag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499" y="2142067"/>
            <a:ext cx="4264025" cy="2905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sultado de imagen para imagen de refraccion de una on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1685" y="2702257"/>
            <a:ext cx="4633653" cy="3712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32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5"/>
                                        </p:tgtEl>
                                        <p:attrNameLst>
                                          <p:attrName>ppt_x</p:attrName>
                                        </p:attrNameLst>
                                      </p:cBhvr>
                                      <p:tavLst>
                                        <p:tav tm="0">
                                          <p:val>
                                            <p:strVal val="ppt_x"/>
                                          </p:val>
                                        </p:tav>
                                        <p:tav tm="100000">
                                          <p:val>
                                            <p:strVal val="ppt_x"/>
                                          </p:val>
                                        </p:tav>
                                      </p:tavLst>
                                    </p:anim>
                                    <p:anim calcmode="lin" valueType="num">
                                      <p:cBhvr additive="base">
                                        <p:cTn id="17" dur="500"/>
                                        <p:tgtEl>
                                          <p:spTgt spid="5"/>
                                        </p:tgtEl>
                                        <p:attrNameLst>
                                          <p:attrName>ppt_y</p:attrName>
                                        </p:attrNameLst>
                                      </p:cBhvr>
                                      <p:tavLst>
                                        <p:tav tm="0">
                                          <p:val>
                                            <p:strVal val="ppt_y"/>
                                          </p:val>
                                        </p:tav>
                                        <p:tav tm="100000">
                                          <p:val>
                                            <p:strVal val="1+ppt_h/2"/>
                                          </p:val>
                                        </p:tav>
                                      </p:tavLst>
                                    </p:anim>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L" dirty="0" smtClean="0"/>
              <a:t>Características de la Refracción</a:t>
            </a:r>
            <a:endParaRPr lang="es-CL" dirty="0"/>
          </a:p>
        </p:txBody>
      </p:sp>
      <p:sp>
        <p:nvSpPr>
          <p:cNvPr id="3" name="Marcador de contenido 2"/>
          <p:cNvSpPr>
            <a:spLocks noGrp="1"/>
          </p:cNvSpPr>
          <p:nvPr>
            <p:ph idx="1"/>
          </p:nvPr>
        </p:nvSpPr>
        <p:spPr>
          <a:xfrm>
            <a:off x="685801" y="2142067"/>
            <a:ext cx="5947011" cy="3649133"/>
          </a:xfrm>
        </p:spPr>
        <p:txBody>
          <a:bodyPr>
            <a:normAutofit/>
          </a:bodyPr>
          <a:lstStyle/>
          <a:p>
            <a:pPr algn="just"/>
            <a:r>
              <a:rPr lang="es-ES" sz="3600" dirty="0">
                <a:latin typeface="Agency FB" panose="020B0503020202020204" pitchFamily="34" charset="0"/>
              </a:rPr>
              <a:t>La frecuencia permanece </a:t>
            </a:r>
            <a:r>
              <a:rPr lang="es-ES" sz="3600" dirty="0" smtClean="0">
                <a:latin typeface="Agency FB" panose="020B0503020202020204" pitchFamily="34" charset="0"/>
              </a:rPr>
              <a:t>constante.</a:t>
            </a:r>
            <a:endParaRPr lang="es-ES" sz="3600" dirty="0">
              <a:latin typeface="Agency FB" panose="020B0503020202020204" pitchFamily="34" charset="0"/>
            </a:endParaRPr>
          </a:p>
          <a:p>
            <a:pPr algn="just"/>
            <a:r>
              <a:rPr lang="es-ES" sz="3600" dirty="0" smtClean="0">
                <a:latin typeface="Agency FB" panose="020B0503020202020204" pitchFamily="34" charset="0"/>
              </a:rPr>
              <a:t>La </a:t>
            </a:r>
            <a:r>
              <a:rPr lang="es-ES" sz="3600" dirty="0">
                <a:latin typeface="Agency FB" panose="020B0503020202020204" pitchFamily="34" charset="0"/>
              </a:rPr>
              <a:t>velocidad de propagación cambia.</a:t>
            </a:r>
          </a:p>
          <a:p>
            <a:pPr algn="just"/>
            <a:r>
              <a:rPr lang="es-ES" sz="3600" dirty="0">
                <a:latin typeface="Agency FB" panose="020B0503020202020204" pitchFamily="34" charset="0"/>
              </a:rPr>
              <a:t>La longitud de onda cambia.</a:t>
            </a:r>
          </a:p>
        </p:txBody>
      </p:sp>
      <p:pic>
        <p:nvPicPr>
          <p:cNvPr id="4" name="Picture 2" descr="Resultado de imagen para imagen de la difracción de la lu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2812" y="2362199"/>
            <a:ext cx="4927599" cy="3505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0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L" b="1" dirty="0" smtClean="0"/>
              <a:t>Difracción de una onda</a:t>
            </a:r>
            <a:endParaRPr lang="es-CL" b="1" dirty="0"/>
          </a:p>
        </p:txBody>
      </p:sp>
      <p:sp>
        <p:nvSpPr>
          <p:cNvPr id="3" name="Marcador de contenido 2"/>
          <p:cNvSpPr>
            <a:spLocks noGrp="1"/>
          </p:cNvSpPr>
          <p:nvPr>
            <p:ph idx="1"/>
          </p:nvPr>
        </p:nvSpPr>
        <p:spPr/>
        <p:txBody>
          <a:bodyPr/>
          <a:lstStyle/>
          <a:p>
            <a:endParaRPr lang="es-CL" dirty="0"/>
          </a:p>
        </p:txBody>
      </p:sp>
      <p:sp>
        <p:nvSpPr>
          <p:cNvPr id="4" name="Rectángulo 3"/>
          <p:cNvSpPr/>
          <p:nvPr/>
        </p:nvSpPr>
        <p:spPr>
          <a:xfrm>
            <a:off x="685801" y="2142067"/>
            <a:ext cx="4377518" cy="435426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500" dirty="0" smtClean="0">
                <a:latin typeface="Agency FB" panose="020B0503020202020204" pitchFamily="34" charset="0"/>
              </a:rPr>
              <a:t>	Cuando </a:t>
            </a:r>
            <a:r>
              <a:rPr lang="es-ES" sz="2500" dirty="0">
                <a:latin typeface="Agency FB" panose="020B0503020202020204" pitchFamily="34" charset="0"/>
              </a:rPr>
              <a:t>una onda atraviesa una </a:t>
            </a:r>
            <a:r>
              <a:rPr lang="es-ES" sz="2500" dirty="0" smtClean="0">
                <a:latin typeface="Agency FB" panose="020B0503020202020204" pitchFamily="34" charset="0"/>
              </a:rPr>
              <a:t>abertura cuyo </a:t>
            </a:r>
            <a:r>
              <a:rPr lang="es-ES" sz="2500" dirty="0">
                <a:latin typeface="Agency FB" panose="020B0503020202020204" pitchFamily="34" charset="0"/>
              </a:rPr>
              <a:t>tamaño es aproximadamente </a:t>
            </a:r>
            <a:r>
              <a:rPr lang="es-ES" sz="2500" dirty="0" smtClean="0">
                <a:latin typeface="Agency FB" panose="020B0503020202020204" pitchFamily="34" charset="0"/>
              </a:rPr>
              <a:t>similar a </a:t>
            </a:r>
            <a:r>
              <a:rPr lang="es-ES" sz="2500" dirty="0">
                <a:latin typeface="Agency FB" panose="020B0503020202020204" pitchFamily="34" charset="0"/>
              </a:rPr>
              <a:t>la longitud de la </a:t>
            </a:r>
            <a:r>
              <a:rPr lang="es-ES" sz="2500" dirty="0" smtClean="0">
                <a:latin typeface="Agency FB" panose="020B0503020202020204" pitchFamily="34" charset="0"/>
              </a:rPr>
              <a:t>onda, </a:t>
            </a:r>
            <a:r>
              <a:rPr lang="es-ES" sz="2500" dirty="0">
                <a:latin typeface="Agency FB" panose="020B0503020202020204" pitchFamily="34" charset="0"/>
              </a:rPr>
              <a:t>en la </a:t>
            </a:r>
            <a:r>
              <a:rPr lang="es-ES" sz="2500" dirty="0" smtClean="0">
                <a:latin typeface="Agency FB" panose="020B0503020202020204" pitchFamily="34" charset="0"/>
              </a:rPr>
              <a:t>abertura se </a:t>
            </a:r>
            <a:r>
              <a:rPr lang="es-ES" sz="2500" dirty="0">
                <a:latin typeface="Agency FB" panose="020B0503020202020204" pitchFamily="34" charset="0"/>
              </a:rPr>
              <a:t>produce un nuevo foco </a:t>
            </a:r>
            <a:r>
              <a:rPr lang="es-ES" sz="2500" dirty="0" smtClean="0">
                <a:latin typeface="Agency FB" panose="020B0503020202020204" pitchFamily="34" charset="0"/>
              </a:rPr>
              <a:t>emisor, </a:t>
            </a:r>
            <a:r>
              <a:rPr lang="es-ES" sz="2500" dirty="0">
                <a:latin typeface="Agency FB" panose="020B0503020202020204" pitchFamily="34" charset="0"/>
              </a:rPr>
              <a:t>a </a:t>
            </a:r>
            <a:r>
              <a:rPr lang="es-ES" sz="2500" dirty="0" smtClean="0">
                <a:latin typeface="Agency FB" panose="020B0503020202020204" pitchFamily="34" charset="0"/>
              </a:rPr>
              <a:t>partir del cual la </a:t>
            </a:r>
            <a:r>
              <a:rPr lang="es-ES" sz="2500" dirty="0">
                <a:latin typeface="Agency FB" panose="020B0503020202020204" pitchFamily="34" charset="0"/>
              </a:rPr>
              <a:t>onda se propaga en múltiples</a:t>
            </a:r>
          </a:p>
          <a:p>
            <a:pPr algn="just"/>
            <a:r>
              <a:rPr lang="es-ES" sz="2500" dirty="0">
                <a:latin typeface="Agency FB" panose="020B0503020202020204" pitchFamily="34" charset="0"/>
              </a:rPr>
              <a:t> direcciones</a:t>
            </a:r>
            <a:r>
              <a:rPr lang="es-ES" sz="2500" dirty="0" smtClean="0">
                <a:latin typeface="Agency FB" panose="020B0503020202020204" pitchFamily="34" charset="0"/>
              </a:rPr>
              <a:t>.</a:t>
            </a:r>
          </a:p>
          <a:p>
            <a:pPr algn="just"/>
            <a:r>
              <a:rPr lang="es-ES" sz="2500" dirty="0">
                <a:latin typeface="Agency FB" panose="020B0503020202020204" pitchFamily="34" charset="0"/>
              </a:rPr>
              <a:t>	</a:t>
            </a:r>
            <a:r>
              <a:rPr lang="es-ES" sz="2500" dirty="0" smtClean="0">
                <a:latin typeface="Agency FB" panose="020B0503020202020204" pitchFamily="34" charset="0"/>
              </a:rPr>
              <a:t>En otras palabras, la difracción es </a:t>
            </a:r>
            <a:r>
              <a:rPr lang="es-CL" sz="2500" dirty="0" smtClean="0">
                <a:latin typeface="Agency FB" panose="020B0503020202020204" pitchFamily="34" charset="0"/>
              </a:rPr>
              <a:t>un </a:t>
            </a:r>
            <a:r>
              <a:rPr lang="es-CL" sz="2500" dirty="0">
                <a:latin typeface="Agency FB" panose="020B0503020202020204" pitchFamily="34" charset="0"/>
              </a:rPr>
              <a:t>fenómeno </a:t>
            </a:r>
            <a:r>
              <a:rPr lang="es-CL" sz="2500" dirty="0" smtClean="0">
                <a:latin typeface="Agency FB" panose="020B0503020202020204" pitchFamily="34" charset="0"/>
              </a:rPr>
              <a:t>que </a:t>
            </a:r>
            <a:r>
              <a:rPr lang="es-CL" sz="2500" dirty="0">
                <a:latin typeface="Agency FB" panose="020B0503020202020204" pitchFamily="34" charset="0"/>
              </a:rPr>
              <a:t>se basa en la </a:t>
            </a:r>
            <a:r>
              <a:rPr lang="es-CL" sz="2500" dirty="0" smtClean="0">
                <a:solidFill>
                  <a:srgbClr val="00B0F0"/>
                </a:solidFill>
                <a:latin typeface="Agency FB" panose="020B0503020202020204" pitchFamily="34" charset="0"/>
              </a:rPr>
              <a:t>desviación de ondas</a:t>
            </a:r>
            <a:r>
              <a:rPr lang="es-CL" sz="2500" dirty="0" smtClean="0">
                <a:latin typeface="Agency FB" panose="020B0503020202020204" pitchFamily="34" charset="0"/>
              </a:rPr>
              <a:t> al encontrarse con </a:t>
            </a:r>
            <a:r>
              <a:rPr lang="es-CL" sz="2500" dirty="0">
                <a:latin typeface="Agency FB" panose="020B0503020202020204" pitchFamily="34" charset="0"/>
              </a:rPr>
              <a:t>un </a:t>
            </a:r>
            <a:r>
              <a:rPr lang="es-CL" sz="2500" dirty="0">
                <a:solidFill>
                  <a:srgbClr val="00B0F0"/>
                </a:solidFill>
                <a:latin typeface="Agency FB" panose="020B0503020202020204" pitchFamily="34" charset="0"/>
              </a:rPr>
              <a:t>obstáculo</a:t>
            </a:r>
            <a:r>
              <a:rPr lang="es-CL" sz="2500" dirty="0">
                <a:latin typeface="Agency FB" panose="020B0503020202020204" pitchFamily="34" charset="0"/>
              </a:rPr>
              <a:t> o al atravesar una rendija.</a:t>
            </a:r>
            <a:endParaRPr lang="es-ES" sz="2500" dirty="0">
              <a:latin typeface="Agency FB" panose="020B0503020202020204" pitchFamily="34" charset="0"/>
            </a:endParaRPr>
          </a:p>
        </p:txBody>
      </p:sp>
      <p:pic>
        <p:nvPicPr>
          <p:cNvPr id="5" name="Picture 2" descr="Resultado de imagen para imagen de la difracción de una on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0798" y="2464222"/>
            <a:ext cx="3169719" cy="3004822"/>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ttp://2.bp.blogspot.com/-J-3vakk15AA/TrPaAaEK_0I/AAAAAAAAAKw/--ie12mE5eQ/s1600/dsotm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4090" y="2765440"/>
            <a:ext cx="4963136" cy="3101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79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5"/>
                                        </p:tgtEl>
                                        <p:attrNameLst>
                                          <p:attrName>ppt_x</p:attrName>
                                        </p:attrNameLst>
                                      </p:cBhvr>
                                      <p:tavLst>
                                        <p:tav tm="0">
                                          <p:val>
                                            <p:strVal val="ppt_x"/>
                                          </p:val>
                                        </p:tav>
                                        <p:tav tm="100000">
                                          <p:val>
                                            <p:strVal val="ppt_x"/>
                                          </p:val>
                                        </p:tav>
                                      </p:tavLst>
                                    </p:anim>
                                    <p:anim calcmode="lin" valueType="num">
                                      <p:cBhvr additive="base">
                                        <p:cTn id="17" dur="500"/>
                                        <p:tgtEl>
                                          <p:spTgt spid="5"/>
                                        </p:tgtEl>
                                        <p:attrNameLst>
                                          <p:attrName>ppt_y</p:attrName>
                                        </p:attrNameLst>
                                      </p:cBhvr>
                                      <p:tavLst>
                                        <p:tav tm="0">
                                          <p:val>
                                            <p:strVal val="ppt_y"/>
                                          </p:val>
                                        </p:tav>
                                        <p:tav tm="100000">
                                          <p:val>
                                            <p:strVal val="1+ppt_h/2"/>
                                          </p:val>
                                        </p:tav>
                                      </p:tavLst>
                                    </p:anim>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362"/>
                                        </p:tgtEl>
                                        <p:attrNameLst>
                                          <p:attrName>style.visibility</p:attrName>
                                        </p:attrNameLst>
                                      </p:cBhvr>
                                      <p:to>
                                        <p:strVal val="visible"/>
                                      </p:to>
                                    </p:set>
                                    <p:anim calcmode="lin" valueType="num">
                                      <p:cBhvr additive="base">
                                        <p:cTn id="23" dur="500" fill="hold"/>
                                        <p:tgtEl>
                                          <p:spTgt spid="15362"/>
                                        </p:tgtEl>
                                        <p:attrNameLst>
                                          <p:attrName>ppt_x</p:attrName>
                                        </p:attrNameLst>
                                      </p:cBhvr>
                                      <p:tavLst>
                                        <p:tav tm="0">
                                          <p:val>
                                            <p:strVal val="#ppt_x"/>
                                          </p:val>
                                        </p:tav>
                                        <p:tav tm="100000">
                                          <p:val>
                                            <p:strVal val="#ppt_x"/>
                                          </p:val>
                                        </p:tav>
                                      </p:tavLst>
                                    </p:anim>
                                    <p:anim calcmode="lin" valueType="num">
                                      <p:cBhvr additive="base">
                                        <p:cTn id="24"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Resumiendo algunos conceptos:</a:t>
            </a:r>
            <a:endParaRPr lang="es-CL" dirty="0"/>
          </a:p>
        </p:txBody>
      </p:sp>
      <p:sp>
        <p:nvSpPr>
          <p:cNvPr id="3" name="Marcador de contenido 2"/>
          <p:cNvSpPr>
            <a:spLocks noGrp="1"/>
          </p:cNvSpPr>
          <p:nvPr>
            <p:ph idx="1"/>
          </p:nvPr>
        </p:nvSpPr>
        <p:spPr/>
        <p:txBody>
          <a:bodyPr/>
          <a:lstStyle/>
          <a:p>
            <a:r>
              <a:rPr lang="es-ES" dirty="0" smtClean="0"/>
              <a:t>*Una onda es una perturbación que se produce en un medio(aire , agua , </a:t>
            </a:r>
            <a:r>
              <a:rPr lang="es-ES" dirty="0" err="1" smtClean="0"/>
              <a:t>etc</a:t>
            </a:r>
            <a:r>
              <a:rPr lang="es-ES" dirty="0" smtClean="0"/>
              <a:t>)</a:t>
            </a:r>
          </a:p>
          <a:p>
            <a:r>
              <a:rPr lang="es-ES" dirty="0" smtClean="0"/>
              <a:t>*Una onda es una propagación de energía.</a:t>
            </a:r>
          </a:p>
          <a:p>
            <a:r>
              <a:rPr lang="es-ES" dirty="0" smtClean="0"/>
              <a:t>*Una onda se distingue por sus elementos temporales y espaciales.</a:t>
            </a:r>
            <a:endParaRPr lang="es-CL" dirty="0"/>
          </a:p>
        </p:txBody>
      </p:sp>
    </p:spTree>
    <p:extLst>
      <p:ext uri="{BB962C8B-B14F-4D97-AF65-F5344CB8AC3E}">
        <p14:creationId xmlns:p14="http://schemas.microsoft.com/office/powerpoint/2010/main" val="6402512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sz="2700" dirty="0" smtClean="0"/>
              <a:t>Preguntas para aclarar conceptos:</a:t>
            </a:r>
            <a:br>
              <a:rPr lang="es-ES" sz="2700" dirty="0" smtClean="0"/>
            </a:br>
            <a:r>
              <a:rPr lang="es-ES" sz="2700" dirty="0" smtClean="0"/>
              <a:t>las siguientes preguntas se elaboraron para aclarar los concep</a:t>
            </a:r>
            <a:r>
              <a:rPr lang="es-ES" dirty="0" smtClean="0"/>
              <a:t>tos </a:t>
            </a:r>
            <a:r>
              <a:rPr lang="es-ES" sz="2700" dirty="0" smtClean="0"/>
              <a:t>mas importantes abordados en este capitulo.</a:t>
            </a:r>
            <a:endParaRPr lang="es-CL" sz="2700" dirty="0"/>
          </a:p>
        </p:txBody>
      </p:sp>
      <p:sp>
        <p:nvSpPr>
          <p:cNvPr id="3" name="Marcador de contenido 2"/>
          <p:cNvSpPr>
            <a:spLocks noGrp="1"/>
          </p:cNvSpPr>
          <p:nvPr>
            <p:ph idx="1"/>
          </p:nvPr>
        </p:nvSpPr>
        <p:spPr>
          <a:xfrm>
            <a:off x="685801" y="2655414"/>
            <a:ext cx="10131425" cy="3649133"/>
          </a:xfrm>
        </p:spPr>
        <p:txBody>
          <a:bodyPr>
            <a:normAutofit fontScale="92500"/>
          </a:bodyPr>
          <a:lstStyle/>
          <a:p>
            <a:r>
              <a:rPr lang="es-ES" sz="2400" dirty="0" smtClean="0"/>
              <a:t>1.- Cite ejemplos de movimientos vibratorios que ha tenido oportunidad de observar.</a:t>
            </a:r>
          </a:p>
          <a:p>
            <a:r>
              <a:rPr lang="es-ES" sz="2400" dirty="0" smtClean="0"/>
              <a:t>2.- Describa lo que sucede con el valor de la rapidez de un cuerpo en movimiento armónico simple , mientras efectúa un ciclo.</a:t>
            </a:r>
          </a:p>
          <a:p>
            <a:pPr marL="0" indent="0">
              <a:buNone/>
            </a:pPr>
            <a:r>
              <a:rPr lang="es-ES" sz="2400" dirty="0" smtClean="0"/>
              <a:t>      3.-Para el caso de un movimiento vibratorio diga que es:</a:t>
            </a:r>
          </a:p>
          <a:p>
            <a:pPr marL="0" indent="0">
              <a:buNone/>
            </a:pPr>
            <a:r>
              <a:rPr lang="es-ES" sz="2400" dirty="0" smtClean="0"/>
              <a:t>3.1.- Un ciclo                      3.2.- La amplitud del movimiento.</a:t>
            </a:r>
          </a:p>
          <a:p>
            <a:pPr marL="0" indent="0">
              <a:buNone/>
            </a:pPr>
            <a:r>
              <a:rPr lang="es-ES" sz="2400" dirty="0" smtClean="0"/>
              <a:t>3.3.- El periodo y la frecuencia y como están relacionados          3.4.- Hertz.</a:t>
            </a:r>
          </a:p>
          <a:p>
            <a:pPr marL="0" indent="0">
              <a:buNone/>
            </a:pPr>
            <a:r>
              <a:rPr lang="es-ES" sz="2400" dirty="0" smtClean="0"/>
              <a:t>4.- Describa el movimiento de un punto de una cuerda a medida que en la cuerda una cresta y un valle de una onda pasan por el.</a:t>
            </a:r>
          </a:p>
          <a:p>
            <a:pPr marL="0" indent="0">
              <a:buNone/>
            </a:pPr>
            <a:endParaRPr lang="es-ES" dirty="0" smtClean="0"/>
          </a:p>
          <a:p>
            <a:pPr marL="0" indent="0">
              <a:buNone/>
            </a:pPr>
            <a:endParaRPr lang="es-ES" dirty="0" smtClean="0"/>
          </a:p>
          <a:p>
            <a:endParaRPr lang="es-CL" dirty="0"/>
          </a:p>
        </p:txBody>
      </p:sp>
    </p:spTree>
    <p:extLst>
      <p:ext uri="{BB962C8B-B14F-4D97-AF65-F5344CB8AC3E}">
        <p14:creationId xmlns:p14="http://schemas.microsoft.com/office/powerpoint/2010/main" val="1578697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dirty="0"/>
          </a:p>
        </p:txBody>
      </p:sp>
      <p:sp>
        <p:nvSpPr>
          <p:cNvPr id="3" name="Marcador de contenido 2"/>
          <p:cNvSpPr>
            <a:spLocks noGrp="1"/>
          </p:cNvSpPr>
          <p:nvPr>
            <p:ph idx="1"/>
          </p:nvPr>
        </p:nvSpPr>
        <p:spPr/>
        <p:txBody>
          <a:bodyPr/>
          <a:lstStyle/>
          <a:p>
            <a:pPr marL="0" indent="0">
              <a:buNone/>
            </a:pPr>
            <a:endParaRPr lang="es-CL" dirty="0"/>
          </a:p>
        </p:txBody>
      </p:sp>
      <p:pic>
        <p:nvPicPr>
          <p:cNvPr id="1026" name="Picture 2" descr="Resultado de imagen para emoticones de wsp duda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6273" y="1690688"/>
            <a:ext cx="2610856" cy="2610856"/>
          </a:xfrm>
          <a:prstGeom prst="rect">
            <a:avLst/>
          </a:prstGeom>
          <a:noFill/>
          <a:extLst>
            <a:ext uri="{909E8E84-426E-40DD-AFC4-6F175D3DCCD1}">
              <a14:hiddenFill xmlns:a14="http://schemas.microsoft.com/office/drawing/2010/main">
                <a:solidFill>
                  <a:srgbClr val="FFFFFF"/>
                </a:solidFill>
              </a14:hiddenFill>
            </a:ext>
          </a:extLst>
        </p:spPr>
      </p:pic>
      <p:sp>
        <p:nvSpPr>
          <p:cNvPr id="4" name="Llamada de nube 3"/>
          <p:cNvSpPr/>
          <p:nvPr/>
        </p:nvSpPr>
        <p:spPr>
          <a:xfrm>
            <a:off x="1260336" y="508090"/>
            <a:ext cx="5911403" cy="2365196"/>
          </a:xfrm>
          <a:prstGeom prst="cloudCallout">
            <a:avLst>
              <a:gd name="adj1" fmla="val 58671"/>
              <a:gd name="adj2" fmla="val 3195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800" b="1" dirty="0" smtClean="0">
                <a:latin typeface="Agency FB" panose="020B0503020202020204" pitchFamily="34" charset="0"/>
              </a:rPr>
              <a:t>¿Para qué estudiar los fenómenos ondulatorios?</a:t>
            </a:r>
            <a:endParaRPr lang="es-CL" sz="2800" b="1" dirty="0">
              <a:latin typeface="Agency FB" panose="020B0503020202020204" pitchFamily="34" charset="0"/>
            </a:endParaRPr>
          </a:p>
        </p:txBody>
      </p:sp>
      <p:sp>
        <p:nvSpPr>
          <p:cNvPr id="6" name="Rectángulo redondeado 5"/>
          <p:cNvSpPr/>
          <p:nvPr/>
        </p:nvSpPr>
        <p:spPr>
          <a:xfrm>
            <a:off x="838200" y="3734873"/>
            <a:ext cx="6129270" cy="24420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L" sz="2300" dirty="0">
                <a:ln w="0"/>
                <a:solidFill>
                  <a:schemeClr val="accent1"/>
                </a:solidFill>
                <a:effectLst>
                  <a:outerShdw blurRad="38100" dist="25400" dir="5400000" algn="ctr" rotWithShape="0">
                    <a:srgbClr val="6E747A">
                      <a:alpha val="43000"/>
                    </a:srgbClr>
                  </a:outerShdw>
                </a:effectLst>
                <a:latin typeface="Agency FB" panose="020B0503020202020204" pitchFamily="34" charset="0"/>
              </a:rPr>
              <a:t>	</a:t>
            </a:r>
            <a:r>
              <a:rPr lang="es-CL" sz="2300" dirty="0" smtClean="0">
                <a:ln w="0"/>
                <a:solidFill>
                  <a:schemeClr val="accent1"/>
                </a:solidFill>
                <a:effectLst>
                  <a:outerShdw blurRad="38100" dist="25400" dir="5400000" algn="ctr" rotWithShape="0">
                    <a:srgbClr val="6E747A">
                      <a:alpha val="43000"/>
                    </a:srgbClr>
                  </a:outerShdw>
                </a:effectLst>
                <a:latin typeface="Agency FB" panose="020B0503020202020204" pitchFamily="34" charset="0"/>
              </a:rPr>
              <a:t>Es importante conocer acerca de ellos, ya que su estudio te permitirá comprender de mejor manera el mundo que te rodea. Sin embargo, esperamos que tú mismo puedas responder esta pregunta al final de la lección.</a:t>
            </a:r>
          </a:p>
        </p:txBody>
      </p:sp>
    </p:spTree>
    <p:extLst>
      <p:ext uri="{BB962C8B-B14F-4D97-AF65-F5344CB8AC3E}">
        <p14:creationId xmlns:p14="http://schemas.microsoft.com/office/powerpoint/2010/main" val="202502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01843" y="1500383"/>
            <a:ext cx="10131425" cy="3649133"/>
          </a:xfrm>
        </p:spPr>
        <p:txBody>
          <a:bodyPr>
            <a:normAutofit fontScale="62500" lnSpcReduction="20000"/>
          </a:bodyPr>
          <a:lstStyle/>
          <a:p>
            <a:r>
              <a:rPr lang="es-ES" sz="4800" dirty="0" smtClean="0"/>
              <a:t>6.- Explique que es una onda transversal y que es una onda longitudinal</a:t>
            </a:r>
          </a:p>
          <a:p>
            <a:r>
              <a:rPr lang="es-ES" sz="4800" dirty="0" smtClean="0"/>
              <a:t>7.- escriba la relación matemática entre la rapidez de propagación, la frecuencia y la longitud de  onda de una onda cualquiera.</a:t>
            </a:r>
          </a:p>
          <a:p>
            <a:r>
              <a:rPr lang="es-ES" sz="4800" dirty="0" smtClean="0"/>
              <a:t>8.- Cuando una onda pasa de un medio a otro , diga si las cantidades :</a:t>
            </a:r>
            <a:r>
              <a:rPr lang="es-ES" sz="4800" dirty="0" smtClean="0">
                <a:latin typeface="Cambria Math" panose="02040503050406030204" pitchFamily="18" charset="0"/>
                <a:ea typeface="Cambria Math" panose="02040503050406030204" pitchFamily="18" charset="0"/>
              </a:rPr>
              <a:t>𝝀 , V, y f varia o permanecen constantes.</a:t>
            </a:r>
          </a:p>
          <a:p>
            <a:pPr marL="0" indent="0">
              <a:buNone/>
            </a:pPr>
            <a:endParaRPr lang="es-CL" dirty="0"/>
          </a:p>
          <a:p>
            <a:r>
              <a:rPr lang="es-ES" dirty="0" smtClean="0"/>
              <a:t> </a:t>
            </a:r>
            <a:endParaRPr lang="es-CL" dirty="0"/>
          </a:p>
        </p:txBody>
      </p:sp>
    </p:spTree>
    <p:extLst>
      <p:ext uri="{BB962C8B-B14F-4D97-AF65-F5344CB8AC3E}">
        <p14:creationId xmlns:p14="http://schemas.microsoft.com/office/powerpoint/2010/main" val="8364696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Marcador de contenido 2"/>
              <p:cNvSpPr>
                <a:spLocks noGrp="1"/>
              </p:cNvSpPr>
              <p:nvPr>
                <p:ph idx="1"/>
              </p:nvPr>
            </p:nvSpPr>
            <p:spPr/>
            <p:txBody>
              <a:bodyPr/>
              <a:lstStyle/>
              <a:p>
                <a:r>
                  <a:rPr lang="es-ES" dirty="0" smtClean="0"/>
                  <a:t>9.- explique  por que el fenómeno de la reflexión de una onda llevo a los físicos a sospechar que la luz debería ser un movimiento ondulatorio.</a:t>
                </a:r>
              </a:p>
              <a:p>
                <a:r>
                  <a:rPr lang="es-ES" dirty="0" smtClean="0"/>
                  <a:t>10.- haga un diagrama que muestre la refracción de una onda de pulsos rectos al pasar en forma oblicua de un medio (1) a un medio (2) , tal que:</a:t>
                </a:r>
              </a:p>
              <a:p>
                <a:r>
                  <a:rPr lang="es-ES" dirty="0" smtClean="0"/>
                  <a:t>10.1.-    </a:t>
                </a:r>
                <a14:m>
                  <m:oMath xmlns:m="http://schemas.openxmlformats.org/officeDocument/2006/math">
                    <m:sSub>
                      <m:sSubPr>
                        <m:ctrlPr>
                          <a:rPr lang="es-ES" i="1" smtClean="0">
                            <a:latin typeface="Cambria Math" panose="02040503050406030204" pitchFamily="18" charset="0"/>
                          </a:rPr>
                        </m:ctrlPr>
                      </m:sSubPr>
                      <m:e>
                        <m:r>
                          <a:rPr lang="es-ES" b="0" i="1" smtClean="0">
                            <a:latin typeface="Cambria Math" panose="02040503050406030204" pitchFamily="18" charset="0"/>
                          </a:rPr>
                          <m:t>𝑉</m:t>
                        </m:r>
                      </m:e>
                      <m:sub>
                        <m:r>
                          <a:rPr lang="es-ES" b="0" i="1" smtClean="0">
                            <a:latin typeface="Cambria Math" panose="02040503050406030204" pitchFamily="18" charset="0"/>
                          </a:rPr>
                          <m:t>2</m:t>
                        </m:r>
                      </m:sub>
                    </m:sSub>
                    <m:r>
                      <a:rPr lang="es-ES" b="0" i="1" smtClean="0">
                        <a:latin typeface="Cambria Math" panose="02040503050406030204" pitchFamily="18" charset="0"/>
                      </a:rPr>
                      <m:t>&lt;</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𝑉</m:t>
                        </m:r>
                      </m:e>
                      <m:sub>
                        <m:r>
                          <a:rPr lang="es-ES" b="0" i="1" smtClean="0">
                            <a:latin typeface="Cambria Math" panose="02040503050406030204" pitchFamily="18" charset="0"/>
                          </a:rPr>
                          <m:t>1</m:t>
                        </m:r>
                      </m:sub>
                    </m:sSub>
                  </m:oMath>
                </a14:m>
                <a:r>
                  <a:rPr lang="es-CL" dirty="0" smtClean="0"/>
                  <a:t>						10.2.-   </a:t>
                </a:r>
                <a14:m>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𝑉</m:t>
                        </m:r>
                      </m:e>
                      <m:sub>
                        <m:r>
                          <a:rPr lang="es-ES" i="1">
                            <a:latin typeface="Cambria Math" panose="02040503050406030204" pitchFamily="18" charset="0"/>
                          </a:rPr>
                          <m:t>2</m:t>
                        </m:r>
                      </m:sub>
                    </m:sSub>
                    <m:r>
                      <a:rPr lang="es-ES" b="0" i="1" smtClean="0">
                        <a:latin typeface="Cambria Math" panose="02040503050406030204" pitchFamily="18" charset="0"/>
                      </a:rPr>
                      <m:t>&gt;</m:t>
                    </m:r>
                    <m:sSub>
                      <m:sSubPr>
                        <m:ctrlPr>
                          <a:rPr lang="es-ES" i="1">
                            <a:latin typeface="Cambria Math" panose="02040503050406030204" pitchFamily="18" charset="0"/>
                          </a:rPr>
                        </m:ctrlPr>
                      </m:sSubPr>
                      <m:e>
                        <m:r>
                          <a:rPr lang="es-ES" i="1">
                            <a:latin typeface="Cambria Math" panose="02040503050406030204" pitchFamily="18" charset="0"/>
                          </a:rPr>
                          <m:t>𝑉</m:t>
                        </m:r>
                      </m:e>
                      <m:sub>
                        <m:r>
                          <a:rPr lang="es-ES" i="1">
                            <a:latin typeface="Cambria Math" panose="02040503050406030204" pitchFamily="18" charset="0"/>
                          </a:rPr>
                          <m:t>1</m:t>
                        </m:r>
                      </m:sub>
                    </m:sSub>
                  </m:oMath>
                </a14:m>
                <a:endParaRPr lang="es-CL" dirty="0" smtClean="0"/>
              </a:p>
              <a:p>
                <a:endParaRPr lang="es-ES" dirty="0"/>
              </a:p>
              <a:p>
                <a:r>
                  <a:rPr lang="es-ES" dirty="0" smtClean="0"/>
                  <a:t>11.- ¿Una onda, al refractarse, obedece las mismas leyes de la refracción de la luz?</a:t>
                </a:r>
                <a:endParaRPr lang="es-CL" dirty="0"/>
              </a:p>
            </p:txBody>
          </p:sp>
        </mc:Choice>
        <mc:Fallback>
          <p:sp>
            <p:nvSpPr>
              <p:cNvPr id="3" name="Marcador de contenido 2"/>
              <p:cNvSpPr>
                <a:spLocks noGrp="1" noRot="1" noChangeAspect="1" noMove="1" noResize="1" noEditPoints="1" noAdjustHandles="1" noChangeArrowheads="1" noChangeShapeType="1" noTextEdit="1"/>
              </p:cNvSpPr>
              <p:nvPr>
                <p:ph idx="1"/>
              </p:nvPr>
            </p:nvSpPr>
            <p:spPr>
              <a:blipFill rotWithShape="0">
                <a:blip r:embed="rId2"/>
                <a:stretch>
                  <a:fillRect l="-421"/>
                </a:stretch>
              </a:blipFill>
            </p:spPr>
            <p:txBody>
              <a:bodyPr/>
              <a:lstStyle/>
              <a:p>
                <a:r>
                  <a:rPr lang="es-CL">
                    <a:noFill/>
                  </a:rPr>
                  <a:t> </a:t>
                </a:r>
              </a:p>
            </p:txBody>
          </p:sp>
        </mc:Fallback>
      </mc:AlternateContent>
    </p:spTree>
    <p:extLst>
      <p:ext uri="{BB962C8B-B14F-4D97-AF65-F5344CB8AC3E}">
        <p14:creationId xmlns:p14="http://schemas.microsoft.com/office/powerpoint/2010/main" val="19944208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r>
              <a:rPr lang="es-ES" dirty="0" smtClean="0"/>
              <a:t>12.- Haga un dibujo que muestre la difracción de una onda alrededor de un obstáculo y al pasar a través de un orificio.</a:t>
            </a:r>
          </a:p>
          <a:p>
            <a:r>
              <a:rPr lang="es-ES" dirty="0" smtClean="0"/>
              <a:t>13.- ¿Cuales son los factores que hacen que la difracción de una onda a través de un orificio , sea más o menos acentuada.</a:t>
            </a:r>
          </a:p>
          <a:p>
            <a:r>
              <a:rPr lang="es-ES" dirty="0" smtClean="0"/>
              <a:t>14.- Explique por que el fenómeno de la difracción nos lleva a concluir que la luz es un movimiento ondulatorio con una longitud de onda muy pequeña.</a:t>
            </a:r>
          </a:p>
          <a:p>
            <a:r>
              <a:rPr lang="es-ES" dirty="0" smtClean="0"/>
              <a:t>15.- Explique en que condiciones sucederá en un punto una interferencia destructiva. Y una interferencia constructiva?</a:t>
            </a:r>
            <a:endParaRPr lang="es-CL" dirty="0"/>
          </a:p>
        </p:txBody>
      </p:sp>
    </p:spTree>
    <p:extLst>
      <p:ext uri="{BB962C8B-B14F-4D97-AF65-F5344CB8AC3E}">
        <p14:creationId xmlns:p14="http://schemas.microsoft.com/office/powerpoint/2010/main" val="15280276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5801" y="2510366"/>
            <a:ext cx="10131425" cy="1456267"/>
          </a:xfrm>
        </p:spPr>
        <p:txBody>
          <a:bodyPr>
            <a:normAutofit/>
          </a:bodyPr>
          <a:lstStyle/>
          <a:p>
            <a:pPr algn="ctr"/>
            <a:r>
              <a:rPr lang="es-CL" sz="5400" dirty="0" smtClean="0">
                <a:solidFill>
                  <a:schemeClr val="accent1">
                    <a:lumMod val="60000"/>
                    <a:lumOff val="40000"/>
                  </a:schemeClr>
                </a:solidFill>
              </a:rPr>
              <a:t>El Sonido</a:t>
            </a:r>
            <a:endParaRPr lang="es-CL" sz="5400" dirty="0">
              <a:solidFill>
                <a:schemeClr val="accent1">
                  <a:lumMod val="60000"/>
                  <a:lumOff val="40000"/>
                </a:schemeClr>
              </a:solidFill>
            </a:endParaRPr>
          </a:p>
        </p:txBody>
      </p:sp>
    </p:spTree>
    <p:extLst>
      <p:ext uri="{BB962C8B-B14F-4D97-AF65-F5344CB8AC3E}">
        <p14:creationId xmlns:p14="http://schemas.microsoft.com/office/powerpoint/2010/main" val="4800791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dirty="0"/>
          </a:p>
        </p:txBody>
      </p:sp>
      <p:sp>
        <p:nvSpPr>
          <p:cNvPr id="3" name="Marcador de contenido 2"/>
          <p:cNvSpPr>
            <a:spLocks noGrp="1"/>
          </p:cNvSpPr>
          <p:nvPr>
            <p:ph idx="1"/>
          </p:nvPr>
        </p:nvSpPr>
        <p:spPr/>
        <p:txBody>
          <a:bodyPr/>
          <a:lstStyle/>
          <a:p>
            <a:endParaRPr lang="es-CL"/>
          </a:p>
        </p:txBody>
      </p:sp>
      <p:pic>
        <p:nvPicPr>
          <p:cNvPr id="4" name="Picture 2" descr="Resultado de imagen para emoticones de wsp duda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85801" y="1581506"/>
            <a:ext cx="2573772" cy="2610856"/>
          </a:xfrm>
          <a:prstGeom prst="rect">
            <a:avLst/>
          </a:prstGeom>
          <a:noFill/>
          <a:extLst>
            <a:ext uri="{909E8E84-426E-40DD-AFC4-6F175D3DCCD1}">
              <a14:hiddenFill xmlns:a14="http://schemas.microsoft.com/office/drawing/2010/main">
                <a:solidFill>
                  <a:srgbClr val="FFFFFF"/>
                </a:solidFill>
              </a14:hiddenFill>
            </a:ext>
          </a:extLst>
        </p:spPr>
      </p:pic>
      <p:sp>
        <p:nvSpPr>
          <p:cNvPr id="5" name="Llamada rectangular redondeada 4"/>
          <p:cNvSpPr/>
          <p:nvPr/>
        </p:nvSpPr>
        <p:spPr>
          <a:xfrm>
            <a:off x="3916906" y="941696"/>
            <a:ext cx="4899547" cy="1978925"/>
          </a:xfrm>
          <a:prstGeom prst="wedgeRoundRectCallout">
            <a:avLst>
              <a:gd name="adj1" fmla="val -69720"/>
              <a:gd name="adj2" fmla="val 58366"/>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smtClean="0">
                <a:latin typeface="Agency FB" panose="020B0503020202020204" pitchFamily="34" charset="0"/>
              </a:rPr>
              <a:t>¿Crees que es importante conocer los fenómenos físicos asociados al sonido?</a:t>
            </a:r>
            <a:endParaRPr lang="es-CL" sz="2400" b="1" dirty="0">
              <a:latin typeface="Agency FB" panose="020B0503020202020204" pitchFamily="34" charset="0"/>
            </a:endParaRPr>
          </a:p>
        </p:txBody>
      </p:sp>
      <p:sp>
        <p:nvSpPr>
          <p:cNvPr id="6" name="Rectángulo redondeado 5"/>
          <p:cNvSpPr/>
          <p:nvPr/>
        </p:nvSpPr>
        <p:spPr>
          <a:xfrm>
            <a:off x="3973764" y="3966633"/>
            <a:ext cx="6129270" cy="24420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L" sz="2500" dirty="0" smtClean="0">
                <a:ln w="0"/>
                <a:solidFill>
                  <a:schemeClr val="accent1"/>
                </a:solidFill>
                <a:effectLst>
                  <a:outerShdw blurRad="38100" dist="25400" dir="5400000" algn="ctr" rotWithShape="0">
                    <a:srgbClr val="6E747A">
                      <a:alpha val="43000"/>
                    </a:srgbClr>
                  </a:outerShdw>
                </a:effectLst>
                <a:latin typeface="Agency FB" panose="020B0503020202020204" pitchFamily="34" charset="0"/>
              </a:rPr>
              <a:t>	Los estímulos sonoros son parte de nuestra vida cotidiana, por lo que saber de sus cualidades y propiedades ondulatorias nos ayuda a conocer y redescubrir el mundo que nos rodea.</a:t>
            </a:r>
          </a:p>
        </p:txBody>
      </p:sp>
    </p:spTree>
    <p:extLst>
      <p:ext uri="{BB962C8B-B14F-4D97-AF65-F5344CB8AC3E}">
        <p14:creationId xmlns:p14="http://schemas.microsoft.com/office/powerpoint/2010/main" val="419750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L" b="1" dirty="0" smtClean="0">
                <a:solidFill>
                  <a:schemeClr val="bg2">
                    <a:lumMod val="60000"/>
                    <a:lumOff val="40000"/>
                  </a:schemeClr>
                </a:solidFill>
              </a:rPr>
              <a:t>¿cómo se origina y propaga el sonido?</a:t>
            </a:r>
            <a:endParaRPr lang="es-CL" b="1" dirty="0">
              <a:solidFill>
                <a:schemeClr val="bg2">
                  <a:lumMod val="60000"/>
                  <a:lumOff val="40000"/>
                </a:schemeClr>
              </a:solidFill>
            </a:endParaRPr>
          </a:p>
        </p:txBody>
      </p:sp>
      <p:sp>
        <p:nvSpPr>
          <p:cNvPr id="3" name="Marcador de contenido 2"/>
          <p:cNvSpPr>
            <a:spLocks noGrp="1"/>
          </p:cNvSpPr>
          <p:nvPr>
            <p:ph idx="1"/>
          </p:nvPr>
        </p:nvSpPr>
        <p:spPr>
          <a:xfrm>
            <a:off x="685800" y="2065867"/>
            <a:ext cx="10628194" cy="4061978"/>
          </a:xfrm>
        </p:spPr>
        <p:txBody>
          <a:bodyPr>
            <a:noAutofit/>
          </a:bodyPr>
          <a:lstStyle/>
          <a:p>
            <a:pPr algn="just"/>
            <a:r>
              <a:rPr lang="es-CL" sz="3400" dirty="0" smtClean="0">
                <a:latin typeface="Agency FB" panose="020B0503020202020204" pitchFamily="34" charset="0"/>
              </a:rPr>
              <a:t>Desde </a:t>
            </a:r>
            <a:r>
              <a:rPr lang="es-CL" sz="3400" dirty="0">
                <a:latin typeface="Agency FB" panose="020B0503020202020204" pitchFamily="34" charset="0"/>
              </a:rPr>
              <a:t>el punto de vista físico, el sonido comparte todas las propiedades de los movimientos ondulatorios</a:t>
            </a:r>
            <a:r>
              <a:rPr lang="es-CL" sz="3400" dirty="0" smtClean="0">
                <a:latin typeface="Agency FB" panose="020B0503020202020204" pitchFamily="34" charset="0"/>
              </a:rPr>
              <a:t>.</a:t>
            </a:r>
            <a:endParaRPr lang="es-CL" sz="3400" dirty="0">
              <a:latin typeface="Agency FB" panose="020B0503020202020204" pitchFamily="34" charset="0"/>
            </a:endParaRPr>
          </a:p>
          <a:p>
            <a:pPr algn="just"/>
            <a:r>
              <a:rPr lang="es-CL" sz="3400" dirty="0" smtClean="0">
                <a:latin typeface="Agency FB" panose="020B0503020202020204" pitchFamily="34" charset="0"/>
              </a:rPr>
              <a:t>Para que un cuerpo u objeto emita sonido, </a:t>
            </a:r>
            <a:r>
              <a:rPr lang="es-CL" sz="3400" dirty="0" smtClean="0">
                <a:solidFill>
                  <a:srgbClr val="00B0F0"/>
                </a:solidFill>
                <a:latin typeface="Agency FB" panose="020B0503020202020204" pitchFamily="34" charset="0"/>
              </a:rPr>
              <a:t>debe producirse en él algún tipo de vibración que se propague en un medio elástico</a:t>
            </a:r>
            <a:r>
              <a:rPr lang="es-CL" sz="3400" dirty="0" smtClean="0">
                <a:latin typeface="Agency FB" panose="020B0503020202020204" pitchFamily="34" charset="0"/>
              </a:rPr>
              <a:t> (aire, agua, </a:t>
            </a:r>
            <a:r>
              <a:rPr lang="es-CL" sz="3400" dirty="0" err="1" smtClean="0">
                <a:latin typeface="Agency FB" panose="020B0503020202020204" pitchFamily="34" charset="0"/>
              </a:rPr>
              <a:t>etc</a:t>
            </a:r>
            <a:r>
              <a:rPr lang="es-CL" sz="3400" dirty="0" smtClean="0">
                <a:latin typeface="Agency FB" panose="020B0503020202020204" pitchFamily="34" charset="0"/>
              </a:rPr>
              <a:t>).</a:t>
            </a:r>
          </a:p>
          <a:p>
            <a:pPr algn="just"/>
            <a:r>
              <a:rPr lang="es-CL" sz="3400" dirty="0" smtClean="0">
                <a:latin typeface="Agency FB" panose="020B0503020202020204" pitchFamily="34" charset="0"/>
              </a:rPr>
              <a:t>Las ondas sonoras se propagan en </a:t>
            </a:r>
            <a:r>
              <a:rPr lang="es-CL" sz="3400" dirty="0" smtClean="0">
                <a:solidFill>
                  <a:srgbClr val="00B0F0"/>
                </a:solidFill>
                <a:latin typeface="Agency FB" panose="020B0503020202020204" pitchFamily="34" charset="0"/>
              </a:rPr>
              <a:t>todas direcciones</a:t>
            </a:r>
            <a:r>
              <a:rPr lang="es-CL" sz="3400" dirty="0" smtClean="0">
                <a:latin typeface="Agency FB" panose="020B0503020202020204" pitchFamily="34" charset="0"/>
              </a:rPr>
              <a:t> (frente esférico).</a:t>
            </a:r>
          </a:p>
          <a:p>
            <a:pPr algn="just"/>
            <a:r>
              <a:rPr lang="es-CL" sz="3400" dirty="0" smtClean="0">
                <a:latin typeface="Agency FB" panose="020B0503020202020204" pitchFamily="34" charset="0"/>
              </a:rPr>
              <a:t>El sonido en una onda </a:t>
            </a:r>
            <a:r>
              <a:rPr lang="es-CL" sz="3400" dirty="0" smtClean="0">
                <a:solidFill>
                  <a:srgbClr val="00B0F0"/>
                </a:solidFill>
                <a:latin typeface="Agency FB" panose="020B0503020202020204" pitchFamily="34" charset="0"/>
              </a:rPr>
              <a:t>mecánica</a:t>
            </a:r>
            <a:r>
              <a:rPr lang="es-CL" sz="3400" dirty="0" smtClean="0">
                <a:latin typeface="Agency FB" panose="020B0503020202020204" pitchFamily="34" charset="0"/>
              </a:rPr>
              <a:t> y </a:t>
            </a:r>
            <a:r>
              <a:rPr lang="es-CL" sz="3400" dirty="0" smtClean="0">
                <a:solidFill>
                  <a:srgbClr val="00B0F0"/>
                </a:solidFill>
                <a:latin typeface="Agency FB" panose="020B0503020202020204" pitchFamily="34" charset="0"/>
              </a:rPr>
              <a:t>longitudinal</a:t>
            </a:r>
            <a:r>
              <a:rPr lang="es-CL" sz="3400" dirty="0" smtClean="0">
                <a:latin typeface="Agency FB" panose="020B0503020202020204" pitchFamily="34" charset="0"/>
              </a:rPr>
              <a:t>.</a:t>
            </a:r>
          </a:p>
        </p:txBody>
      </p:sp>
    </p:spTree>
    <p:extLst>
      <p:ext uri="{BB962C8B-B14F-4D97-AF65-F5344CB8AC3E}">
        <p14:creationId xmlns:p14="http://schemas.microsoft.com/office/powerpoint/2010/main" val="339356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L" b="1" dirty="0">
                <a:solidFill>
                  <a:schemeClr val="bg2">
                    <a:lumMod val="60000"/>
                    <a:lumOff val="40000"/>
                  </a:schemeClr>
                </a:solidFill>
              </a:rPr>
              <a:t>¿cómo se origina y propaga el sonido?</a:t>
            </a:r>
            <a:endParaRPr lang="es-CL" dirty="0"/>
          </a:p>
        </p:txBody>
      </p:sp>
      <p:pic>
        <p:nvPicPr>
          <p:cNvPr id="4" name="Marcador de conteni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998" t="28618" r="36702" b="56704"/>
          <a:stretch/>
        </p:blipFill>
        <p:spPr>
          <a:xfrm>
            <a:off x="1127555" y="2171662"/>
            <a:ext cx="8364406" cy="3168000"/>
          </a:xfrm>
        </p:spPr>
      </p:pic>
      <p:sp>
        <p:nvSpPr>
          <p:cNvPr id="5" name="CuadroTexto 4"/>
          <p:cNvSpPr txBox="1"/>
          <p:nvPr/>
        </p:nvSpPr>
        <p:spPr>
          <a:xfrm>
            <a:off x="1569310" y="5445457"/>
            <a:ext cx="8338965" cy="1200329"/>
          </a:xfrm>
          <a:prstGeom prst="rect">
            <a:avLst/>
          </a:prstGeom>
          <a:noFill/>
        </p:spPr>
        <p:txBody>
          <a:bodyPr wrap="square" rtlCol="0">
            <a:spAutoFit/>
          </a:bodyPr>
          <a:lstStyle/>
          <a:p>
            <a:pPr marL="285750" indent="-285750" algn="just">
              <a:buFont typeface="Arial" panose="020B0604020202020204" pitchFamily="34" charset="0"/>
              <a:buChar char="•"/>
            </a:pPr>
            <a:r>
              <a:rPr lang="es-CL" sz="2400" dirty="0" smtClean="0">
                <a:latin typeface="Agency FB" panose="020B0503020202020204" pitchFamily="34" charset="0"/>
              </a:rPr>
              <a:t>Las moléculas de aire vibran en contacto con la fuente de sonido.</a:t>
            </a:r>
          </a:p>
          <a:p>
            <a:pPr marL="285750" indent="-285750" algn="just">
              <a:buFont typeface="Arial" panose="020B0604020202020204" pitchFamily="34" charset="0"/>
              <a:buChar char="•"/>
            </a:pPr>
            <a:r>
              <a:rPr lang="es-CL" sz="2400" dirty="0" smtClean="0">
                <a:latin typeface="Agency FB" panose="020B0503020202020204" pitchFamily="34" charset="0"/>
              </a:rPr>
              <a:t>La energía de vibración es transmitida a moléculas vecinas.</a:t>
            </a:r>
          </a:p>
          <a:p>
            <a:pPr marL="285750" indent="-285750" algn="just">
              <a:buFont typeface="Arial" panose="020B0604020202020204" pitchFamily="34" charset="0"/>
              <a:buChar char="•"/>
            </a:pPr>
            <a:r>
              <a:rPr lang="es-CL" sz="2400" dirty="0" smtClean="0">
                <a:latin typeface="Agency FB" panose="020B0503020202020204" pitchFamily="34" charset="0"/>
              </a:rPr>
              <a:t>La onda se propaga en la dirección que vibran las partículas del medio.</a:t>
            </a:r>
          </a:p>
        </p:txBody>
      </p:sp>
    </p:spTree>
    <p:extLst>
      <p:ext uri="{BB962C8B-B14F-4D97-AF65-F5344CB8AC3E}">
        <p14:creationId xmlns:p14="http://schemas.microsoft.com/office/powerpoint/2010/main" val="221185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L" b="1" dirty="0">
                <a:solidFill>
                  <a:schemeClr val="bg2">
                    <a:lumMod val="60000"/>
                    <a:lumOff val="40000"/>
                  </a:schemeClr>
                </a:solidFill>
              </a:rPr>
              <a:t>¿cómo se origina y propaga el sonido?</a:t>
            </a:r>
            <a:endParaRPr lang="es-CL" dirty="0"/>
          </a:p>
        </p:txBody>
      </p:sp>
      <p:pic>
        <p:nvPicPr>
          <p:cNvPr id="5" name="Marcador de contenido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5896" t="33687" r="10619" b="40885"/>
          <a:stretch/>
        </p:blipFill>
        <p:spPr>
          <a:xfrm>
            <a:off x="2097513" y="1779264"/>
            <a:ext cx="7308000" cy="4778284"/>
          </a:xfrm>
        </p:spPr>
      </p:pic>
    </p:spTree>
    <p:extLst>
      <p:ext uri="{BB962C8B-B14F-4D97-AF65-F5344CB8AC3E}">
        <p14:creationId xmlns:p14="http://schemas.microsoft.com/office/powerpoint/2010/main" val="244708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L" b="1" dirty="0">
                <a:solidFill>
                  <a:schemeClr val="bg2">
                    <a:lumMod val="60000"/>
                    <a:lumOff val="40000"/>
                  </a:schemeClr>
                </a:solidFill>
              </a:rPr>
              <a:t>¿cómo se origina y propaga el sonido?</a:t>
            </a:r>
            <a:endParaRPr lang="es-CL" dirty="0"/>
          </a:p>
        </p:txBody>
      </p:sp>
      <p:pic>
        <p:nvPicPr>
          <p:cNvPr id="4" name="Marcador de conteni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7478" t="54758" r="5475" b="15830"/>
          <a:stretch/>
        </p:blipFill>
        <p:spPr>
          <a:xfrm>
            <a:off x="5124082" y="2065865"/>
            <a:ext cx="6211759" cy="4404577"/>
          </a:xfrm>
        </p:spPr>
      </p:pic>
      <p:sp>
        <p:nvSpPr>
          <p:cNvPr id="5" name="CuadroTexto 4"/>
          <p:cNvSpPr txBox="1"/>
          <p:nvPr/>
        </p:nvSpPr>
        <p:spPr>
          <a:xfrm>
            <a:off x="685801" y="2713881"/>
            <a:ext cx="3831608" cy="3108543"/>
          </a:xfrm>
          <a:prstGeom prst="rect">
            <a:avLst/>
          </a:prstGeom>
          <a:noFill/>
        </p:spPr>
        <p:txBody>
          <a:bodyPr wrap="square" rtlCol="0">
            <a:spAutoFit/>
          </a:bodyPr>
          <a:lstStyle/>
          <a:p>
            <a:pPr marL="285750" indent="-285750" algn="just">
              <a:buFont typeface="Arial" panose="020B0604020202020204" pitchFamily="34" charset="0"/>
              <a:buChar char="•"/>
            </a:pPr>
            <a:r>
              <a:rPr lang="es-CL" sz="2800" dirty="0" smtClean="0">
                <a:latin typeface="Agency FB" panose="020B0503020202020204" pitchFamily="34" charset="0"/>
              </a:rPr>
              <a:t>Los diferentes frentes de presiones avanzan a medida que las moléculas siguen siendo perturbadas.</a:t>
            </a:r>
          </a:p>
          <a:p>
            <a:pPr marL="285750" indent="-285750" algn="just">
              <a:buFont typeface="Arial" panose="020B0604020202020204" pitchFamily="34" charset="0"/>
              <a:buChar char="•"/>
            </a:pPr>
            <a:r>
              <a:rPr lang="es-CL" sz="2800" dirty="0" smtClean="0">
                <a:latin typeface="Agency FB" panose="020B0503020202020204" pitchFamily="34" charset="0"/>
              </a:rPr>
              <a:t>Por esta razón, el sonido es considerado una </a:t>
            </a:r>
            <a:r>
              <a:rPr lang="es-CL" sz="2800" dirty="0" smtClean="0">
                <a:solidFill>
                  <a:srgbClr val="00B0F0"/>
                </a:solidFill>
                <a:latin typeface="Agency FB" panose="020B0503020202020204" pitchFamily="34" charset="0"/>
              </a:rPr>
              <a:t>onda de presión</a:t>
            </a:r>
            <a:r>
              <a:rPr lang="es-CL" sz="2800" dirty="0" smtClean="0">
                <a:latin typeface="Agency FB" panose="020B0503020202020204" pitchFamily="34" charset="0"/>
              </a:rPr>
              <a:t>. </a:t>
            </a:r>
            <a:endParaRPr lang="es-CL" sz="2800" dirty="0">
              <a:solidFill>
                <a:srgbClr val="00B0F0"/>
              </a:solidFill>
              <a:latin typeface="Agency FB" panose="020B0503020202020204" pitchFamily="34" charset="0"/>
            </a:endParaRPr>
          </a:p>
        </p:txBody>
      </p:sp>
    </p:spTree>
    <p:extLst>
      <p:ext uri="{BB962C8B-B14F-4D97-AF65-F5344CB8AC3E}">
        <p14:creationId xmlns:p14="http://schemas.microsoft.com/office/powerpoint/2010/main" val="215335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L" b="1" dirty="0" smtClean="0">
                <a:solidFill>
                  <a:schemeClr val="bg2">
                    <a:lumMod val="60000"/>
                    <a:lumOff val="40000"/>
                  </a:schemeClr>
                </a:solidFill>
              </a:rPr>
              <a:t>¿Cómo percibimos el sonido?</a:t>
            </a:r>
            <a:endParaRPr lang="es-CL" b="1" dirty="0">
              <a:solidFill>
                <a:schemeClr val="bg2">
                  <a:lumMod val="60000"/>
                  <a:lumOff val="40000"/>
                </a:schemeClr>
              </a:solidFill>
            </a:endParaRPr>
          </a:p>
        </p:txBody>
      </p:sp>
      <p:sp>
        <p:nvSpPr>
          <p:cNvPr id="3" name="Marcador de contenido 2"/>
          <p:cNvSpPr>
            <a:spLocks noGrp="1"/>
          </p:cNvSpPr>
          <p:nvPr>
            <p:ph idx="1"/>
          </p:nvPr>
        </p:nvSpPr>
        <p:spPr>
          <a:xfrm>
            <a:off x="685801" y="2142067"/>
            <a:ext cx="10131425" cy="3494457"/>
          </a:xfrm>
        </p:spPr>
        <p:txBody>
          <a:bodyPr>
            <a:normAutofit/>
          </a:bodyPr>
          <a:lstStyle/>
          <a:p>
            <a:pPr algn="just"/>
            <a:r>
              <a:rPr lang="es-CL" sz="3600" dirty="0" smtClean="0">
                <a:latin typeface="Agency FB" panose="020B0503020202020204" pitchFamily="34" charset="0"/>
              </a:rPr>
              <a:t>Podemos percibir las ondas sonoras gracias a un </a:t>
            </a:r>
            <a:r>
              <a:rPr lang="es-CL" sz="3600" dirty="0" smtClean="0">
                <a:solidFill>
                  <a:srgbClr val="00B0F0"/>
                </a:solidFill>
                <a:latin typeface="Agency FB" panose="020B0503020202020204" pitchFamily="34" charset="0"/>
              </a:rPr>
              <a:t>órgano especializado</a:t>
            </a:r>
            <a:r>
              <a:rPr lang="es-CL" sz="3600" dirty="0" smtClean="0">
                <a:latin typeface="Agency FB" panose="020B0503020202020204" pitchFamily="34" charset="0"/>
              </a:rPr>
              <a:t> en ello, el </a:t>
            </a:r>
            <a:r>
              <a:rPr lang="es-CL" sz="3600" b="1" dirty="0" smtClean="0">
                <a:solidFill>
                  <a:srgbClr val="00B0F0"/>
                </a:solidFill>
                <a:latin typeface="Agency FB" panose="020B0503020202020204" pitchFamily="34" charset="0"/>
              </a:rPr>
              <a:t>oído</a:t>
            </a:r>
            <a:r>
              <a:rPr lang="es-CL" sz="3600" dirty="0" smtClean="0">
                <a:latin typeface="Agency FB" panose="020B0503020202020204" pitchFamily="34" charset="0"/>
              </a:rPr>
              <a:t>. Es considerado como un </a:t>
            </a:r>
            <a:r>
              <a:rPr lang="es-CL" sz="3600" dirty="0" smtClean="0">
                <a:solidFill>
                  <a:srgbClr val="00B0F0"/>
                </a:solidFill>
                <a:latin typeface="Agency FB" panose="020B0503020202020204" pitchFamily="34" charset="0"/>
              </a:rPr>
              <a:t>transductor mecano-eléctrico</a:t>
            </a:r>
            <a:r>
              <a:rPr lang="es-CL" sz="3600" dirty="0" smtClean="0">
                <a:latin typeface="Agency FB" panose="020B0503020202020204" pitchFamily="34" charset="0"/>
              </a:rPr>
              <a:t>.</a:t>
            </a:r>
            <a:endParaRPr lang="es-CL" sz="3600" dirty="0">
              <a:solidFill>
                <a:srgbClr val="00B0F0"/>
              </a:solidFill>
              <a:latin typeface="Agency FB" panose="020B0503020202020204" pitchFamily="34" charset="0"/>
            </a:endParaRPr>
          </a:p>
          <a:p>
            <a:pPr algn="just"/>
            <a:r>
              <a:rPr lang="es-CL" sz="3600" dirty="0" smtClean="0">
                <a:latin typeface="Agency FB" panose="020B0503020202020204" pitchFamily="34" charset="0"/>
              </a:rPr>
              <a:t>Éste de divide en oído </a:t>
            </a:r>
            <a:r>
              <a:rPr lang="es-CL" sz="3600" dirty="0" smtClean="0">
                <a:solidFill>
                  <a:srgbClr val="00B0F0"/>
                </a:solidFill>
                <a:latin typeface="Agency FB" panose="020B0503020202020204" pitchFamily="34" charset="0"/>
              </a:rPr>
              <a:t>externo, medio </a:t>
            </a:r>
            <a:r>
              <a:rPr lang="es-CL" sz="3600" dirty="0" smtClean="0">
                <a:latin typeface="Agency FB" panose="020B0503020202020204" pitchFamily="34" charset="0"/>
              </a:rPr>
              <a:t>e</a:t>
            </a:r>
            <a:r>
              <a:rPr lang="es-CL" sz="3600" dirty="0" smtClean="0">
                <a:solidFill>
                  <a:srgbClr val="00B0F0"/>
                </a:solidFill>
                <a:latin typeface="Agency FB" panose="020B0503020202020204" pitchFamily="34" charset="0"/>
              </a:rPr>
              <a:t> interno</a:t>
            </a:r>
            <a:r>
              <a:rPr lang="es-CL" sz="3600" dirty="0" smtClean="0">
                <a:latin typeface="Agency FB" panose="020B0503020202020204" pitchFamily="34" charset="0"/>
              </a:rPr>
              <a:t>.</a:t>
            </a:r>
          </a:p>
        </p:txBody>
      </p:sp>
    </p:spTree>
    <p:extLst>
      <p:ext uri="{BB962C8B-B14F-4D97-AF65-F5344CB8AC3E}">
        <p14:creationId xmlns:p14="http://schemas.microsoft.com/office/powerpoint/2010/main" val="87810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L" b="1" dirty="0" smtClean="0">
                <a:solidFill>
                  <a:schemeClr val="bg2">
                    <a:lumMod val="60000"/>
                    <a:lumOff val="40000"/>
                  </a:schemeClr>
                </a:solidFill>
              </a:rPr>
              <a:t>¿Qué son las ondas?</a:t>
            </a:r>
            <a:endParaRPr lang="es-CL" b="1" dirty="0">
              <a:solidFill>
                <a:schemeClr val="bg2">
                  <a:lumMod val="60000"/>
                  <a:lumOff val="40000"/>
                </a:schemeClr>
              </a:solidFill>
            </a:endParaRPr>
          </a:p>
        </p:txBody>
      </p:sp>
      <p:sp>
        <p:nvSpPr>
          <p:cNvPr id="3" name="Marcador de contenido 2"/>
          <p:cNvSpPr>
            <a:spLocks noGrp="1"/>
          </p:cNvSpPr>
          <p:nvPr>
            <p:ph idx="1"/>
          </p:nvPr>
        </p:nvSpPr>
        <p:spPr/>
        <p:txBody>
          <a:bodyPr/>
          <a:lstStyle/>
          <a:p>
            <a:endParaRPr lang="es-CL" dirty="0"/>
          </a:p>
        </p:txBody>
      </p:sp>
      <p:sp>
        <p:nvSpPr>
          <p:cNvPr id="4" name="Rectángulo redondeado 3"/>
          <p:cNvSpPr/>
          <p:nvPr/>
        </p:nvSpPr>
        <p:spPr>
          <a:xfrm>
            <a:off x="838200" y="1828800"/>
            <a:ext cx="4738352" cy="43401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L" sz="2800" dirty="0" smtClean="0"/>
              <a:t>	</a:t>
            </a:r>
            <a:r>
              <a:rPr lang="es-CL" sz="3400" dirty="0" smtClean="0">
                <a:latin typeface="Agency FB" panose="020B0503020202020204" pitchFamily="34" charset="0"/>
              </a:rPr>
              <a:t>Si arrojas una piedra en un estanque con agua, notarás que la perturbación que esta ocasiona se propaga sobre su superficie como círculos concéntricos que aumentan de tamaño.</a:t>
            </a:r>
            <a:endParaRPr lang="es-CL" sz="3400" dirty="0">
              <a:latin typeface="Agency FB" panose="020B0503020202020204" pitchFamily="34" charset="0"/>
            </a:endParaRPr>
          </a:p>
        </p:txBody>
      </p:sp>
      <p:pic>
        <p:nvPicPr>
          <p:cNvPr id="2050" name="Picture 2" descr="http://3.bp.blogspot.com/-12yPKP0Jph4/VhYpxx6bL4I/AAAAAAAAU5c/R70vTnP6Ugg/s1600/1404467016_original_tiedevastaa_leivat_mvphoto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6960" y="2316609"/>
            <a:ext cx="5046840" cy="3364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41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810" t="25834" r="2905" b="8726"/>
          <a:stretch/>
        </p:blipFill>
        <p:spPr>
          <a:xfrm>
            <a:off x="2608216" y="0"/>
            <a:ext cx="6286594" cy="6876000"/>
          </a:xfrm>
        </p:spPr>
      </p:pic>
    </p:spTree>
    <p:extLst>
      <p:ext uri="{BB962C8B-B14F-4D97-AF65-F5344CB8AC3E}">
        <p14:creationId xmlns:p14="http://schemas.microsoft.com/office/powerpoint/2010/main" val="42846146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L" b="1" dirty="0" smtClean="0">
                <a:solidFill>
                  <a:schemeClr val="bg2">
                    <a:lumMod val="60000"/>
                    <a:lumOff val="40000"/>
                  </a:schemeClr>
                </a:solidFill>
              </a:rPr>
              <a:t>El espectro de la audición</a:t>
            </a:r>
            <a:endParaRPr lang="es-CL" b="1" dirty="0">
              <a:solidFill>
                <a:schemeClr val="bg2">
                  <a:lumMod val="60000"/>
                  <a:lumOff val="40000"/>
                </a:schemeClr>
              </a:solidFill>
            </a:endParaRPr>
          </a:p>
        </p:txBody>
      </p:sp>
      <p:sp>
        <p:nvSpPr>
          <p:cNvPr id="3" name="Marcador de contenido 2"/>
          <p:cNvSpPr>
            <a:spLocks noGrp="1"/>
          </p:cNvSpPr>
          <p:nvPr>
            <p:ph idx="1"/>
          </p:nvPr>
        </p:nvSpPr>
        <p:spPr>
          <a:xfrm>
            <a:off x="685800" y="797445"/>
            <a:ext cx="10131425" cy="3649133"/>
          </a:xfrm>
        </p:spPr>
        <p:txBody>
          <a:bodyPr/>
          <a:lstStyle/>
          <a:p>
            <a:pPr marL="0" indent="0" algn="just">
              <a:buNone/>
            </a:pPr>
            <a:r>
              <a:rPr lang="es-CL" dirty="0" smtClean="0">
                <a:latin typeface="Agency FB" panose="020B0503020202020204" pitchFamily="34" charset="0"/>
              </a:rPr>
              <a:t>	</a:t>
            </a:r>
            <a:r>
              <a:rPr lang="es-CL" sz="2800" dirty="0" smtClean="0">
                <a:latin typeface="Agency FB" panose="020B0503020202020204" pitchFamily="34" charset="0"/>
              </a:rPr>
              <a:t>Se estima que una persona joven y en perfectas condiciones auditivas puede detectar sonidos entre los 20 Hz y 20 000 Hz.</a:t>
            </a:r>
          </a:p>
        </p:txBody>
      </p:sp>
      <p:sp>
        <p:nvSpPr>
          <p:cNvPr id="4" name="Rectángulo redondeado 3"/>
          <p:cNvSpPr/>
          <p:nvPr/>
        </p:nvSpPr>
        <p:spPr>
          <a:xfrm>
            <a:off x="1323325" y="3293027"/>
            <a:ext cx="3790665" cy="23071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L" sz="2200" b="1" dirty="0" smtClean="0">
                <a:latin typeface="Agency FB" panose="020B0503020202020204" pitchFamily="34" charset="0"/>
              </a:rPr>
              <a:t>Ultrasonidos:</a:t>
            </a:r>
            <a:endParaRPr lang="es-CL" sz="2200" dirty="0" smtClean="0">
              <a:latin typeface="Agency FB" panose="020B0503020202020204" pitchFamily="34" charset="0"/>
            </a:endParaRPr>
          </a:p>
          <a:p>
            <a:pPr marL="342900" indent="-342900" algn="just">
              <a:buFont typeface="Arial" panose="020B0604020202020204" pitchFamily="34" charset="0"/>
              <a:buChar char="•"/>
            </a:pPr>
            <a:r>
              <a:rPr lang="es-CL" sz="2200" dirty="0" smtClean="0">
                <a:latin typeface="Agency FB" panose="020B0503020202020204" pitchFamily="34" charset="0"/>
              </a:rPr>
              <a:t>Sobre </a:t>
            </a:r>
            <a:r>
              <a:rPr lang="es-CL" sz="2200" dirty="0">
                <a:latin typeface="Agency FB" panose="020B0503020202020204" pitchFamily="34" charset="0"/>
              </a:rPr>
              <a:t>los 20 000 </a:t>
            </a:r>
            <a:r>
              <a:rPr lang="es-CL" sz="2200" dirty="0" smtClean="0">
                <a:latin typeface="Agency FB" panose="020B0503020202020204" pitchFamily="34" charset="0"/>
              </a:rPr>
              <a:t>Hz.</a:t>
            </a:r>
          </a:p>
          <a:p>
            <a:pPr marL="342900" indent="-342900" algn="just">
              <a:buFont typeface="Arial" panose="020B0604020202020204" pitchFamily="34" charset="0"/>
              <a:buChar char="•"/>
            </a:pPr>
            <a:r>
              <a:rPr lang="es-CL" sz="2200" dirty="0" smtClean="0">
                <a:latin typeface="Agency FB" panose="020B0503020202020204" pitchFamily="34" charset="0"/>
              </a:rPr>
              <a:t>Tienen </a:t>
            </a:r>
            <a:r>
              <a:rPr lang="es-CL" sz="2200" dirty="0">
                <a:latin typeface="Agency FB" panose="020B0503020202020204" pitchFamily="34" charset="0"/>
              </a:rPr>
              <a:t>una alta frecuencia.</a:t>
            </a:r>
          </a:p>
        </p:txBody>
      </p:sp>
      <p:sp>
        <p:nvSpPr>
          <p:cNvPr id="6" name="Rectángulo redondeado 5"/>
          <p:cNvSpPr/>
          <p:nvPr/>
        </p:nvSpPr>
        <p:spPr>
          <a:xfrm>
            <a:off x="5751513" y="3293028"/>
            <a:ext cx="3654187" cy="23071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L" sz="2200" b="1" dirty="0" smtClean="0">
                <a:latin typeface="Agency FB" panose="020B0503020202020204" pitchFamily="34" charset="0"/>
              </a:rPr>
              <a:t>Infrasonidos:</a:t>
            </a:r>
          </a:p>
          <a:p>
            <a:pPr marL="285750" indent="-285750" algn="just">
              <a:buFont typeface="Arial" panose="020B0604020202020204" pitchFamily="34" charset="0"/>
              <a:buChar char="•"/>
            </a:pPr>
            <a:r>
              <a:rPr lang="es-CL" sz="2200" dirty="0" smtClean="0">
                <a:latin typeface="Agency FB" panose="020B0503020202020204" pitchFamily="34" charset="0"/>
              </a:rPr>
              <a:t>Debajo </a:t>
            </a:r>
            <a:r>
              <a:rPr lang="es-CL" sz="2200" dirty="0">
                <a:latin typeface="Agency FB" panose="020B0503020202020204" pitchFamily="34" charset="0"/>
              </a:rPr>
              <a:t>de los 20 </a:t>
            </a:r>
            <a:r>
              <a:rPr lang="es-CL" sz="2200" dirty="0" smtClean="0">
                <a:latin typeface="Agency FB" panose="020B0503020202020204" pitchFamily="34" charset="0"/>
              </a:rPr>
              <a:t>Hz.</a:t>
            </a:r>
          </a:p>
          <a:p>
            <a:pPr marL="285750" indent="-285750" algn="just">
              <a:buFont typeface="Arial" panose="020B0604020202020204" pitchFamily="34" charset="0"/>
              <a:buChar char="•"/>
            </a:pPr>
            <a:r>
              <a:rPr lang="es-CL" sz="2200" dirty="0" smtClean="0">
                <a:latin typeface="Agency FB" panose="020B0503020202020204" pitchFamily="34" charset="0"/>
              </a:rPr>
              <a:t>Tienen </a:t>
            </a:r>
            <a:r>
              <a:rPr lang="es-CL" sz="2200" dirty="0">
                <a:latin typeface="Agency FB" panose="020B0503020202020204" pitchFamily="34" charset="0"/>
              </a:rPr>
              <a:t>grandes longitudes de </a:t>
            </a:r>
            <a:r>
              <a:rPr lang="es-CL" sz="2200" dirty="0" smtClean="0">
                <a:latin typeface="Agency FB" panose="020B0503020202020204" pitchFamily="34" charset="0"/>
              </a:rPr>
              <a:t>onda.</a:t>
            </a:r>
          </a:p>
          <a:p>
            <a:pPr marL="285750" indent="-285750" algn="just">
              <a:buFont typeface="Arial" panose="020B0604020202020204" pitchFamily="34" charset="0"/>
              <a:buChar char="•"/>
            </a:pPr>
            <a:r>
              <a:rPr lang="es-CL" sz="2200" dirty="0" smtClean="0">
                <a:latin typeface="Agency FB" panose="020B0503020202020204" pitchFamily="34" charset="0"/>
              </a:rPr>
              <a:t>Generalmente </a:t>
            </a:r>
            <a:r>
              <a:rPr lang="es-CL" sz="2200" dirty="0">
                <a:latin typeface="Agency FB" panose="020B0503020202020204" pitchFamily="34" charset="0"/>
              </a:rPr>
              <a:t>relacionados con catástrofes naturales</a:t>
            </a:r>
          </a:p>
        </p:txBody>
      </p:sp>
    </p:spTree>
    <p:extLst>
      <p:ext uri="{BB962C8B-B14F-4D97-AF65-F5344CB8AC3E}">
        <p14:creationId xmlns:p14="http://schemas.microsoft.com/office/powerpoint/2010/main" val="44073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5801" y="363940"/>
            <a:ext cx="10131425" cy="1456267"/>
          </a:xfrm>
        </p:spPr>
        <p:txBody>
          <a:bodyPr/>
          <a:lstStyle/>
          <a:p>
            <a:pPr algn="ctr"/>
            <a:r>
              <a:rPr lang="es-CL" b="1" dirty="0" smtClean="0">
                <a:solidFill>
                  <a:schemeClr val="bg2">
                    <a:lumMod val="60000"/>
                    <a:lumOff val="40000"/>
                  </a:schemeClr>
                </a:solidFill>
              </a:rPr>
              <a:t>Características del Sonido</a:t>
            </a:r>
            <a:endParaRPr lang="es-CL" b="1" dirty="0">
              <a:solidFill>
                <a:schemeClr val="bg2">
                  <a:lumMod val="60000"/>
                  <a:lumOff val="40000"/>
                </a:schemeClr>
              </a:solidFill>
            </a:endParaRPr>
          </a:p>
        </p:txBody>
      </p:sp>
      <p:sp>
        <p:nvSpPr>
          <p:cNvPr id="3" name="Marcador de contenido 2"/>
          <p:cNvSpPr>
            <a:spLocks noGrp="1"/>
          </p:cNvSpPr>
          <p:nvPr>
            <p:ph idx="1"/>
          </p:nvPr>
        </p:nvSpPr>
        <p:spPr>
          <a:xfrm>
            <a:off x="685800" y="2415653"/>
            <a:ext cx="10131425" cy="3225421"/>
          </a:xfrm>
        </p:spPr>
        <p:txBody>
          <a:bodyPr>
            <a:noAutofit/>
          </a:bodyPr>
          <a:lstStyle/>
          <a:p>
            <a:pPr marL="0" indent="0" algn="just">
              <a:buNone/>
            </a:pPr>
            <a:r>
              <a:rPr lang="es-CL" sz="2600" dirty="0" smtClean="0">
                <a:latin typeface="Agency FB" panose="020B0503020202020204" pitchFamily="34" charset="0"/>
              </a:rPr>
              <a:t>	Nos referimos a las cualidades que podemos distinguir de él, mediante nuestro sentido de audición.</a:t>
            </a:r>
          </a:p>
          <a:p>
            <a:pPr algn="just"/>
            <a:r>
              <a:rPr lang="es-CL" sz="2600" b="1" dirty="0" smtClean="0">
                <a:latin typeface="Agency FB" panose="020B0503020202020204" pitchFamily="34" charset="0"/>
              </a:rPr>
              <a:t>Intensidad del sonido:</a:t>
            </a:r>
          </a:p>
          <a:p>
            <a:pPr lvl="1" algn="just"/>
            <a:r>
              <a:rPr lang="es-CL" sz="2200" dirty="0" smtClean="0">
                <a:latin typeface="Agency FB" panose="020B0503020202020204" pitchFamily="34" charset="0"/>
              </a:rPr>
              <a:t>Es la potencia </a:t>
            </a:r>
            <a:r>
              <a:rPr lang="es-CL" sz="2200" dirty="0">
                <a:latin typeface="Agency FB" panose="020B0503020202020204" pitchFamily="34" charset="0"/>
              </a:rPr>
              <a:t>acústica transferida por una onda sonora por unidad de área normal a la dirección de propagación</a:t>
            </a:r>
            <a:endParaRPr lang="es-CL" sz="2200" dirty="0" smtClean="0">
              <a:latin typeface="Agency FB" panose="020B0503020202020204" pitchFamily="34" charset="0"/>
            </a:endParaRPr>
          </a:p>
          <a:p>
            <a:pPr lvl="1" algn="just"/>
            <a:r>
              <a:rPr lang="es-CL" sz="2200" dirty="0" smtClean="0">
                <a:latin typeface="Agency FB" panose="020B0503020202020204" pitchFamily="34" charset="0"/>
              </a:rPr>
              <a:t>Esta depende de la energía que la onda transporta (a mayor energía, mayor amplitud).</a:t>
            </a:r>
          </a:p>
          <a:p>
            <a:pPr lvl="1" algn="just"/>
            <a:r>
              <a:rPr lang="es-CL" sz="2200" dirty="0" smtClean="0">
                <a:latin typeface="Agency FB" panose="020B0503020202020204" pitchFamily="34" charset="0"/>
              </a:rPr>
              <a:t>Energía transportada por unidad de tiempo y superficie.</a:t>
            </a:r>
          </a:p>
          <a:p>
            <a:pPr lvl="1" algn="just"/>
            <a:r>
              <a:rPr lang="es-CL" sz="2200" dirty="0" smtClean="0">
                <a:latin typeface="Agency FB" panose="020B0503020202020204" pitchFamily="34" charset="0"/>
              </a:rPr>
              <a:t>Se mide en decibeles (dB).</a:t>
            </a:r>
          </a:p>
          <a:p>
            <a:pPr algn="just"/>
            <a:r>
              <a:rPr lang="es-CL" sz="2600" b="1" dirty="0" smtClean="0">
                <a:latin typeface="Agency FB" panose="020B0503020202020204" pitchFamily="34" charset="0"/>
              </a:rPr>
              <a:t>Contaminación acústica:</a:t>
            </a:r>
          </a:p>
          <a:p>
            <a:pPr lvl="1" algn="just"/>
            <a:r>
              <a:rPr lang="es-CL" sz="2200" dirty="0" smtClean="0">
                <a:latin typeface="Agency FB" panose="020B0503020202020204" pitchFamily="34" charset="0"/>
              </a:rPr>
              <a:t>Exceso de sonido que altera las condiciones normales de un ambiente.</a:t>
            </a:r>
          </a:p>
          <a:p>
            <a:pPr lvl="1" algn="just"/>
            <a:r>
              <a:rPr lang="es-CL" sz="2200" dirty="0" smtClean="0">
                <a:latin typeface="Agency FB" panose="020B0503020202020204" pitchFamily="34" charset="0"/>
              </a:rPr>
              <a:t>Comienza en los 70 dB.</a:t>
            </a:r>
            <a:endParaRPr lang="es-CL" sz="2200" dirty="0">
              <a:latin typeface="Agency FB" panose="020B0503020202020204" pitchFamily="34" charset="0"/>
            </a:endParaRPr>
          </a:p>
        </p:txBody>
      </p:sp>
    </p:spTree>
    <p:extLst>
      <p:ext uri="{BB962C8B-B14F-4D97-AF65-F5344CB8AC3E}">
        <p14:creationId xmlns:p14="http://schemas.microsoft.com/office/powerpoint/2010/main" val="407595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L" b="1" dirty="0">
                <a:solidFill>
                  <a:schemeClr val="bg2">
                    <a:lumMod val="60000"/>
                    <a:lumOff val="40000"/>
                  </a:schemeClr>
                </a:solidFill>
              </a:rPr>
              <a:t>Características del Sonido</a:t>
            </a:r>
            <a:endParaRPr lang="es-CL" dirty="0"/>
          </a:p>
        </p:txBody>
      </p:sp>
      <p:sp>
        <p:nvSpPr>
          <p:cNvPr id="3" name="Marcador de contenido 2"/>
          <p:cNvSpPr>
            <a:spLocks noGrp="1"/>
          </p:cNvSpPr>
          <p:nvPr>
            <p:ph idx="1"/>
          </p:nvPr>
        </p:nvSpPr>
        <p:spPr>
          <a:xfrm>
            <a:off x="685801" y="2002683"/>
            <a:ext cx="10131425" cy="4286029"/>
          </a:xfrm>
        </p:spPr>
        <p:txBody>
          <a:bodyPr>
            <a:normAutofit/>
          </a:bodyPr>
          <a:lstStyle/>
          <a:p>
            <a:pPr algn="just"/>
            <a:r>
              <a:rPr lang="es-CL" sz="3200" b="1" dirty="0" smtClean="0">
                <a:latin typeface="Agency FB" panose="020B0503020202020204" pitchFamily="34" charset="0"/>
              </a:rPr>
              <a:t>Tono:</a:t>
            </a:r>
          </a:p>
          <a:p>
            <a:pPr lvl="1" algn="just"/>
            <a:r>
              <a:rPr lang="es-CL" sz="2600" dirty="0" smtClean="0">
                <a:latin typeface="Agency FB" panose="020B0503020202020204" pitchFamily="34" charset="0"/>
              </a:rPr>
              <a:t>Corresponde a la </a:t>
            </a:r>
            <a:r>
              <a:rPr lang="es-CL" sz="2600" dirty="0" smtClean="0">
                <a:solidFill>
                  <a:srgbClr val="00B0F0"/>
                </a:solidFill>
                <a:latin typeface="Agency FB" panose="020B0503020202020204" pitchFamily="34" charset="0"/>
              </a:rPr>
              <a:t>frecuencia </a:t>
            </a:r>
            <a:r>
              <a:rPr lang="es-CL" sz="2600" dirty="0">
                <a:solidFill>
                  <a:srgbClr val="00B0F0"/>
                </a:solidFill>
                <a:latin typeface="Agency FB" panose="020B0503020202020204" pitchFamily="34" charset="0"/>
              </a:rPr>
              <a:t>con la que vibran las partículas del </a:t>
            </a:r>
            <a:r>
              <a:rPr lang="es-CL" sz="2600" dirty="0" smtClean="0">
                <a:solidFill>
                  <a:srgbClr val="00B0F0"/>
                </a:solidFill>
                <a:latin typeface="Agency FB" panose="020B0503020202020204" pitchFamily="34" charset="0"/>
              </a:rPr>
              <a:t>medio</a:t>
            </a:r>
            <a:r>
              <a:rPr lang="es-CL" sz="2600" dirty="0" smtClean="0">
                <a:latin typeface="Agency FB" panose="020B0503020202020204" pitchFamily="34" charset="0"/>
              </a:rPr>
              <a:t>.</a:t>
            </a:r>
            <a:endParaRPr lang="es-CL" sz="2600" dirty="0" smtClean="0">
              <a:solidFill>
                <a:srgbClr val="00B0F0"/>
              </a:solidFill>
              <a:latin typeface="Agency FB" panose="020B0503020202020204" pitchFamily="34" charset="0"/>
            </a:endParaRPr>
          </a:p>
          <a:p>
            <a:pPr lvl="1" algn="just"/>
            <a:r>
              <a:rPr lang="es-CL" sz="2600" dirty="0" smtClean="0">
                <a:latin typeface="Agency FB" panose="020B0503020202020204" pitchFamily="34" charset="0"/>
              </a:rPr>
              <a:t>Nos permite clasificar a un sonido como agudo o grave.</a:t>
            </a:r>
          </a:p>
          <a:p>
            <a:pPr algn="just"/>
            <a:r>
              <a:rPr lang="es-CL" sz="3200" b="1" dirty="0" smtClean="0">
                <a:latin typeface="Agency FB" panose="020B0503020202020204" pitchFamily="34" charset="0"/>
              </a:rPr>
              <a:t>Timbre:</a:t>
            </a:r>
          </a:p>
          <a:p>
            <a:pPr lvl="1" algn="just"/>
            <a:r>
              <a:rPr lang="es-CL" sz="2600" dirty="0">
                <a:latin typeface="Agency FB" panose="020B0503020202020204" pitchFamily="34" charset="0"/>
              </a:rPr>
              <a:t>E</a:t>
            </a:r>
            <a:r>
              <a:rPr lang="es-CL" sz="2600" dirty="0" smtClean="0">
                <a:latin typeface="Agency FB" panose="020B0503020202020204" pitchFamily="34" charset="0"/>
              </a:rPr>
              <a:t>s </a:t>
            </a:r>
            <a:r>
              <a:rPr lang="es-CL" sz="2600" dirty="0">
                <a:latin typeface="Agency FB" panose="020B0503020202020204" pitchFamily="34" charset="0"/>
              </a:rPr>
              <a:t>el atributo que nos permite diferenciar </a:t>
            </a:r>
            <a:r>
              <a:rPr lang="es-CL" sz="2600" dirty="0" smtClean="0">
                <a:latin typeface="Agency FB" panose="020B0503020202020204" pitchFamily="34" charset="0"/>
              </a:rPr>
              <a:t>dos</a:t>
            </a:r>
            <a:r>
              <a:rPr lang="es-CL" sz="2600" dirty="0">
                <a:latin typeface="Agency FB" panose="020B0503020202020204" pitchFamily="34" charset="0"/>
              </a:rPr>
              <a:t> </a:t>
            </a:r>
            <a:r>
              <a:rPr lang="es-CL" sz="2600" dirty="0" smtClean="0">
                <a:latin typeface="Agency FB" panose="020B0503020202020204" pitchFamily="34" charset="0"/>
              </a:rPr>
              <a:t>sonidos</a:t>
            </a:r>
            <a:r>
              <a:rPr lang="es-CL" sz="2600" dirty="0">
                <a:latin typeface="Agency FB" panose="020B0503020202020204" pitchFamily="34" charset="0"/>
              </a:rPr>
              <a:t> con igual sonoridad, altura y duración</a:t>
            </a:r>
            <a:r>
              <a:rPr lang="es-CL" sz="2600" dirty="0" smtClean="0">
                <a:latin typeface="Agency FB" panose="020B0503020202020204" pitchFamily="34" charset="0"/>
              </a:rPr>
              <a:t>.</a:t>
            </a:r>
          </a:p>
          <a:p>
            <a:pPr lvl="1" algn="just"/>
            <a:r>
              <a:rPr lang="es-CL" sz="2600" dirty="0" smtClean="0">
                <a:latin typeface="Agency FB" panose="020B0503020202020204" pitchFamily="34" charset="0"/>
              </a:rPr>
              <a:t>Se debe a la </a:t>
            </a:r>
            <a:r>
              <a:rPr lang="es-CL" sz="2600" dirty="0" smtClean="0">
                <a:solidFill>
                  <a:srgbClr val="00B0F0"/>
                </a:solidFill>
                <a:latin typeface="Agency FB" panose="020B0503020202020204" pitchFamily="34" charset="0"/>
              </a:rPr>
              <a:t>composición armónica</a:t>
            </a:r>
            <a:r>
              <a:rPr lang="es-CL" sz="2600" dirty="0" smtClean="0">
                <a:latin typeface="Agency FB" panose="020B0503020202020204" pitchFamily="34" charset="0"/>
              </a:rPr>
              <a:t> de un determinado sonido.</a:t>
            </a:r>
          </a:p>
          <a:p>
            <a:pPr lvl="1"/>
            <a:endParaRPr lang="es-CL" dirty="0"/>
          </a:p>
        </p:txBody>
      </p:sp>
    </p:spTree>
    <p:extLst>
      <p:ext uri="{BB962C8B-B14F-4D97-AF65-F5344CB8AC3E}">
        <p14:creationId xmlns:p14="http://schemas.microsoft.com/office/powerpoint/2010/main" val="386281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L" b="1" dirty="0" smtClean="0">
                <a:solidFill>
                  <a:schemeClr val="bg2">
                    <a:lumMod val="60000"/>
                    <a:lumOff val="40000"/>
                  </a:schemeClr>
                </a:solidFill>
              </a:rPr>
              <a:t>Propiedades de las ondas sonoras</a:t>
            </a:r>
            <a:endParaRPr lang="es-CL" b="1" dirty="0">
              <a:solidFill>
                <a:schemeClr val="bg2">
                  <a:lumMod val="60000"/>
                  <a:lumOff val="40000"/>
                </a:schemeClr>
              </a:solidFill>
            </a:endParaRPr>
          </a:p>
        </p:txBody>
      </p:sp>
      <p:sp>
        <p:nvSpPr>
          <p:cNvPr id="3" name="Marcador de contenido 2"/>
          <p:cNvSpPr>
            <a:spLocks noGrp="1"/>
          </p:cNvSpPr>
          <p:nvPr>
            <p:ph idx="1"/>
          </p:nvPr>
        </p:nvSpPr>
        <p:spPr>
          <a:xfrm>
            <a:off x="685801" y="2142067"/>
            <a:ext cx="10131425" cy="3917539"/>
          </a:xfrm>
        </p:spPr>
        <p:txBody>
          <a:bodyPr>
            <a:noAutofit/>
          </a:bodyPr>
          <a:lstStyle/>
          <a:p>
            <a:pPr algn="just"/>
            <a:r>
              <a:rPr lang="es-CL" sz="2800" b="1" dirty="0" smtClean="0">
                <a:latin typeface="Agency FB" panose="020B0503020202020204" pitchFamily="34" charset="0"/>
              </a:rPr>
              <a:t>Reflexión del sonido</a:t>
            </a:r>
          </a:p>
          <a:p>
            <a:pPr lvl="1" algn="just"/>
            <a:r>
              <a:rPr lang="es-CL" sz="2600" dirty="0" smtClean="0">
                <a:latin typeface="Agency FB" panose="020B0503020202020204" pitchFamily="34" charset="0"/>
              </a:rPr>
              <a:t>El eco</a:t>
            </a:r>
            <a:endParaRPr lang="es-CL" sz="2600" dirty="0">
              <a:latin typeface="Agency FB" panose="020B0503020202020204" pitchFamily="34" charset="0"/>
            </a:endParaRPr>
          </a:p>
          <a:p>
            <a:pPr lvl="1" algn="just"/>
            <a:r>
              <a:rPr lang="es-CL" sz="2800" dirty="0" smtClean="0">
                <a:latin typeface="Agency FB" panose="020B0503020202020204" pitchFamily="34" charset="0"/>
              </a:rPr>
              <a:t>Reverberación</a:t>
            </a:r>
          </a:p>
          <a:p>
            <a:pPr algn="just"/>
            <a:r>
              <a:rPr lang="es-CL" sz="2800" b="1" dirty="0" smtClean="0">
                <a:latin typeface="Agency FB" panose="020B0503020202020204" pitchFamily="34" charset="0"/>
              </a:rPr>
              <a:t>Absorción del sonido</a:t>
            </a:r>
          </a:p>
          <a:p>
            <a:pPr algn="just"/>
            <a:r>
              <a:rPr lang="es-CL" sz="2800" b="1" dirty="0" smtClean="0">
                <a:latin typeface="Agency FB" panose="020B0503020202020204" pitchFamily="34" charset="0"/>
              </a:rPr>
              <a:t>Resonancia</a:t>
            </a:r>
          </a:p>
          <a:p>
            <a:pPr algn="just"/>
            <a:r>
              <a:rPr lang="es-CL" sz="2800" b="1" dirty="0" smtClean="0">
                <a:latin typeface="Agency FB" panose="020B0503020202020204" pitchFamily="34" charset="0"/>
              </a:rPr>
              <a:t>Refracción</a:t>
            </a:r>
          </a:p>
          <a:p>
            <a:pPr algn="just"/>
            <a:r>
              <a:rPr lang="es-CL" sz="2800" b="1" dirty="0" smtClean="0">
                <a:latin typeface="Agency FB" panose="020B0503020202020204" pitchFamily="34" charset="0"/>
              </a:rPr>
              <a:t>Difracción</a:t>
            </a:r>
          </a:p>
          <a:p>
            <a:pPr algn="just"/>
            <a:r>
              <a:rPr lang="es-CL" sz="2800" b="1" dirty="0" smtClean="0">
                <a:latin typeface="Agency FB" panose="020B0503020202020204" pitchFamily="34" charset="0"/>
              </a:rPr>
              <a:t>Efecto </a:t>
            </a:r>
            <a:r>
              <a:rPr lang="es-CL" sz="2800" b="1" dirty="0" err="1" smtClean="0">
                <a:latin typeface="Agency FB" panose="020B0503020202020204" pitchFamily="34" charset="0"/>
              </a:rPr>
              <a:t>Doppler</a:t>
            </a:r>
            <a:endParaRPr lang="es-CL" sz="2800" b="1" dirty="0">
              <a:latin typeface="Agency FB" panose="020B0503020202020204" pitchFamily="34" charset="0"/>
            </a:endParaRPr>
          </a:p>
        </p:txBody>
      </p:sp>
      <p:pic>
        <p:nvPicPr>
          <p:cNvPr id="16390" name="Picture 6" descr="Resultado de imagen para reverberación"/>
          <p:cNvPicPr>
            <a:picLocks noChangeAspect="1" noChangeArrowheads="1"/>
          </p:cNvPicPr>
          <p:nvPr/>
        </p:nvPicPr>
        <p:blipFill rotWithShape="1">
          <a:blip r:embed="rId2">
            <a:extLst>
              <a:ext uri="{28A0092B-C50C-407E-A947-70E740481C1C}">
                <a14:useLocalDpi xmlns:a14="http://schemas.microsoft.com/office/drawing/2010/main" val="0"/>
              </a:ext>
            </a:extLst>
          </a:blip>
          <a:srcRect t="16740"/>
          <a:stretch/>
        </p:blipFill>
        <p:spPr bwMode="auto">
          <a:xfrm>
            <a:off x="4030590" y="2471481"/>
            <a:ext cx="6786636" cy="3240761"/>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https://www.lpi.tel.uva.es/~nacho/docencia/ing_ond_1/trabajos_08_09/io6/public_html/Imagenes/abso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4370" y="2226828"/>
            <a:ext cx="3702856" cy="3748014"/>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Resultado de imagen para resonancia co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2290" y="2226828"/>
            <a:ext cx="3744936" cy="3744936"/>
          </a:xfrm>
          <a:prstGeom prst="rect">
            <a:avLst/>
          </a:prstGeom>
          <a:noFill/>
          <a:extLst>
            <a:ext uri="{909E8E84-426E-40DD-AFC4-6F175D3DCCD1}">
              <a14:hiddenFill xmlns:a14="http://schemas.microsoft.com/office/drawing/2010/main">
                <a:solidFill>
                  <a:srgbClr val="FFFFFF"/>
                </a:solidFill>
              </a14:hiddenFill>
            </a:ext>
          </a:extLst>
        </p:spPr>
      </p:pic>
      <p:pic>
        <p:nvPicPr>
          <p:cNvPr id="16398" name="Picture 14" descr="http://www.escolares.net/wp-content/uploads/refracc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0590" y="2468403"/>
            <a:ext cx="6858000" cy="2981326"/>
          </a:xfrm>
          <a:prstGeom prst="rect">
            <a:avLst/>
          </a:prstGeom>
          <a:noFill/>
          <a:extLst>
            <a:ext uri="{909E8E84-426E-40DD-AFC4-6F175D3DCCD1}">
              <a14:hiddenFill xmlns:a14="http://schemas.microsoft.com/office/drawing/2010/main">
                <a:solidFill>
                  <a:srgbClr val="FFFFFF"/>
                </a:solidFill>
              </a14:hiddenFill>
            </a:ext>
          </a:extLst>
        </p:spPr>
      </p:pic>
      <p:pic>
        <p:nvPicPr>
          <p:cNvPr id="16400" name="Picture 16" descr="https://upload.wikimedia.org/wikipedia/commons/c/c5/Refracci%C3%B3n-reflexi%C3%B3n-difracci%C3%B3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2026" y="2142067"/>
            <a:ext cx="3505200" cy="3933826"/>
          </a:xfrm>
          <a:prstGeom prst="rect">
            <a:avLst/>
          </a:prstGeom>
          <a:noFill/>
          <a:extLst>
            <a:ext uri="{909E8E84-426E-40DD-AFC4-6F175D3DCCD1}">
              <a14:hiddenFill xmlns:a14="http://schemas.microsoft.com/office/drawing/2010/main">
                <a:solidFill>
                  <a:srgbClr val="FFFFFF"/>
                </a:solidFill>
              </a14:hiddenFill>
            </a:ext>
          </a:extLst>
        </p:spPr>
      </p:pic>
      <p:pic>
        <p:nvPicPr>
          <p:cNvPr id="16404" name="Picture 20" descr="http://recuerdosdepandora.com/wp-content/uploads/2010/07/efecto-doppler.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5226" y="2668429"/>
            <a:ext cx="4572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6245226" y="6331527"/>
            <a:ext cx="4852265" cy="369332"/>
          </a:xfrm>
          <a:prstGeom prst="rect">
            <a:avLst/>
          </a:prstGeom>
          <a:noFill/>
        </p:spPr>
        <p:txBody>
          <a:bodyPr wrap="square" rtlCol="0">
            <a:spAutoFit/>
          </a:bodyPr>
          <a:lstStyle/>
          <a:p>
            <a:pPr algn="just"/>
            <a:r>
              <a:rPr lang="es-CL" b="1" dirty="0" smtClean="0">
                <a:solidFill>
                  <a:srgbClr val="00B0F0"/>
                </a:solidFill>
                <a:latin typeface="Agency FB" panose="020B0503020202020204" pitchFamily="34" charset="0"/>
              </a:rPr>
              <a:t>Ver páginas 46-51</a:t>
            </a:r>
            <a:endParaRPr lang="es-CL" b="1" dirty="0">
              <a:solidFill>
                <a:srgbClr val="00B0F0"/>
              </a:solidFill>
              <a:latin typeface="Agency FB" panose="020B0503020202020204" pitchFamily="34" charset="0"/>
            </a:endParaRPr>
          </a:p>
        </p:txBody>
      </p:sp>
    </p:spTree>
    <p:extLst>
      <p:ext uri="{BB962C8B-B14F-4D97-AF65-F5344CB8AC3E}">
        <p14:creationId xmlns:p14="http://schemas.microsoft.com/office/powerpoint/2010/main" val="311803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390"/>
                                        </p:tgtEl>
                                        <p:attrNameLst>
                                          <p:attrName>style.visibility</p:attrName>
                                        </p:attrNameLst>
                                      </p:cBhvr>
                                      <p:to>
                                        <p:strVal val="visible"/>
                                      </p:to>
                                    </p:set>
                                    <p:anim calcmode="lin" valueType="num">
                                      <p:cBhvr additive="base">
                                        <p:cTn id="11" dur="500" fill="hold"/>
                                        <p:tgtEl>
                                          <p:spTgt spid="16390"/>
                                        </p:tgtEl>
                                        <p:attrNameLst>
                                          <p:attrName>ppt_x</p:attrName>
                                        </p:attrNameLst>
                                      </p:cBhvr>
                                      <p:tavLst>
                                        <p:tav tm="0">
                                          <p:val>
                                            <p:strVal val="#ppt_x"/>
                                          </p:val>
                                        </p:tav>
                                        <p:tav tm="100000">
                                          <p:val>
                                            <p:strVal val="#ppt_x"/>
                                          </p:val>
                                        </p:tav>
                                      </p:tavLst>
                                    </p:anim>
                                    <p:anim calcmode="lin" valueType="num">
                                      <p:cBhvr additive="base">
                                        <p:cTn id="12" dur="500" fill="hold"/>
                                        <p:tgtEl>
                                          <p:spTgt spid="16390"/>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6390"/>
                                        </p:tgtEl>
                                        <p:attrNameLst>
                                          <p:attrName>ppt_x</p:attrName>
                                        </p:attrNameLst>
                                      </p:cBhvr>
                                      <p:tavLst>
                                        <p:tav tm="0">
                                          <p:val>
                                            <p:strVal val="ppt_x"/>
                                          </p:val>
                                        </p:tav>
                                        <p:tav tm="100000">
                                          <p:val>
                                            <p:strVal val="ppt_x"/>
                                          </p:val>
                                        </p:tav>
                                      </p:tavLst>
                                    </p:anim>
                                    <p:anim calcmode="lin" valueType="num">
                                      <p:cBhvr additive="base">
                                        <p:cTn id="25" dur="500"/>
                                        <p:tgtEl>
                                          <p:spTgt spid="16390"/>
                                        </p:tgtEl>
                                        <p:attrNameLst>
                                          <p:attrName>ppt_y</p:attrName>
                                        </p:attrNameLst>
                                      </p:cBhvr>
                                      <p:tavLst>
                                        <p:tav tm="0">
                                          <p:val>
                                            <p:strVal val="ppt_y"/>
                                          </p:val>
                                        </p:tav>
                                        <p:tav tm="100000">
                                          <p:val>
                                            <p:strVal val="1+ppt_h/2"/>
                                          </p:val>
                                        </p:tav>
                                      </p:tavLst>
                                    </p:anim>
                                    <p:set>
                                      <p:cBhvr>
                                        <p:cTn id="26" dur="1" fill="hold">
                                          <p:stCondLst>
                                            <p:cond delay="499"/>
                                          </p:stCondLst>
                                        </p:cTn>
                                        <p:tgtEl>
                                          <p:spTgt spid="1639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394"/>
                                        </p:tgtEl>
                                        <p:attrNameLst>
                                          <p:attrName>style.visibility</p:attrName>
                                        </p:attrNameLst>
                                      </p:cBhvr>
                                      <p:to>
                                        <p:strVal val="visible"/>
                                      </p:to>
                                    </p:set>
                                    <p:anim calcmode="lin" valueType="num">
                                      <p:cBhvr additive="base">
                                        <p:cTn id="35" dur="500" fill="hold"/>
                                        <p:tgtEl>
                                          <p:spTgt spid="16394"/>
                                        </p:tgtEl>
                                        <p:attrNameLst>
                                          <p:attrName>ppt_x</p:attrName>
                                        </p:attrNameLst>
                                      </p:cBhvr>
                                      <p:tavLst>
                                        <p:tav tm="0">
                                          <p:val>
                                            <p:strVal val="#ppt_x"/>
                                          </p:val>
                                        </p:tav>
                                        <p:tav tm="100000">
                                          <p:val>
                                            <p:strVal val="#ppt_x"/>
                                          </p:val>
                                        </p:tav>
                                      </p:tavLst>
                                    </p:anim>
                                    <p:anim calcmode="lin" valueType="num">
                                      <p:cBhvr additive="base">
                                        <p:cTn id="36" dur="500" fill="hold"/>
                                        <p:tgtEl>
                                          <p:spTgt spid="1639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nodeType="clickEffect">
                                  <p:stCondLst>
                                    <p:cond delay="0"/>
                                  </p:stCondLst>
                                  <p:childTnLst>
                                    <p:set>
                                      <p:cBhvr>
                                        <p:cTn id="46" dur="1" fill="hold">
                                          <p:stCondLst>
                                            <p:cond delay="0"/>
                                          </p:stCondLst>
                                        </p:cTn>
                                        <p:tgtEl>
                                          <p:spTgt spid="16396"/>
                                        </p:tgtEl>
                                        <p:attrNameLst>
                                          <p:attrName>style.visibility</p:attrName>
                                        </p:attrNameLst>
                                      </p:cBhvr>
                                      <p:to>
                                        <p:strVal val="visible"/>
                                      </p:to>
                                    </p:set>
                                    <p:anim calcmode="lin" valueType="num">
                                      <p:cBhvr additive="base">
                                        <p:cTn id="47" dur="500" fill="hold"/>
                                        <p:tgtEl>
                                          <p:spTgt spid="16396"/>
                                        </p:tgtEl>
                                        <p:attrNameLst>
                                          <p:attrName>ppt_x</p:attrName>
                                        </p:attrNameLst>
                                      </p:cBhvr>
                                      <p:tavLst>
                                        <p:tav tm="0">
                                          <p:val>
                                            <p:strVal val="#ppt_x"/>
                                          </p:val>
                                        </p:tav>
                                        <p:tav tm="100000">
                                          <p:val>
                                            <p:strVal val="#ppt_x"/>
                                          </p:val>
                                        </p:tav>
                                      </p:tavLst>
                                    </p:anim>
                                    <p:anim calcmode="lin" valueType="num">
                                      <p:cBhvr additive="base">
                                        <p:cTn id="48" dur="500" fill="hold"/>
                                        <p:tgtEl>
                                          <p:spTgt spid="16396"/>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nodeType="clickEffect">
                                  <p:stCondLst>
                                    <p:cond delay="0"/>
                                  </p:stCondLst>
                                  <p:childTnLst>
                                    <p:anim calcmode="lin" valueType="num">
                                      <p:cBhvr additive="base">
                                        <p:cTn id="52" dur="500"/>
                                        <p:tgtEl>
                                          <p:spTgt spid="16394"/>
                                        </p:tgtEl>
                                        <p:attrNameLst>
                                          <p:attrName>ppt_x</p:attrName>
                                        </p:attrNameLst>
                                      </p:cBhvr>
                                      <p:tavLst>
                                        <p:tav tm="0">
                                          <p:val>
                                            <p:strVal val="ppt_x"/>
                                          </p:val>
                                        </p:tav>
                                        <p:tav tm="100000">
                                          <p:val>
                                            <p:strVal val="ppt_x"/>
                                          </p:val>
                                        </p:tav>
                                      </p:tavLst>
                                    </p:anim>
                                    <p:anim calcmode="lin" valueType="num">
                                      <p:cBhvr additive="base">
                                        <p:cTn id="53" dur="500"/>
                                        <p:tgtEl>
                                          <p:spTgt spid="16394"/>
                                        </p:tgtEl>
                                        <p:attrNameLst>
                                          <p:attrName>ppt_y</p:attrName>
                                        </p:attrNameLst>
                                      </p:cBhvr>
                                      <p:tavLst>
                                        <p:tav tm="0">
                                          <p:val>
                                            <p:strVal val="ppt_y"/>
                                          </p:val>
                                        </p:tav>
                                        <p:tav tm="100000">
                                          <p:val>
                                            <p:strVal val="1+ppt_h/2"/>
                                          </p:val>
                                        </p:tav>
                                      </p:tavLst>
                                    </p:anim>
                                    <p:set>
                                      <p:cBhvr>
                                        <p:cTn id="54" dur="1" fill="hold">
                                          <p:stCondLst>
                                            <p:cond delay="499"/>
                                          </p:stCondLst>
                                        </p:cTn>
                                        <p:tgtEl>
                                          <p:spTgt spid="1639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nodeType="clickEffect">
                                  <p:stCondLst>
                                    <p:cond delay="0"/>
                                  </p:stCondLst>
                                  <p:childTnLst>
                                    <p:anim calcmode="lin" valueType="num">
                                      <p:cBhvr additive="base">
                                        <p:cTn id="58" dur="500"/>
                                        <p:tgtEl>
                                          <p:spTgt spid="16396"/>
                                        </p:tgtEl>
                                        <p:attrNameLst>
                                          <p:attrName>ppt_x</p:attrName>
                                        </p:attrNameLst>
                                      </p:cBhvr>
                                      <p:tavLst>
                                        <p:tav tm="0">
                                          <p:val>
                                            <p:strVal val="ppt_x"/>
                                          </p:val>
                                        </p:tav>
                                        <p:tav tm="100000">
                                          <p:val>
                                            <p:strVal val="ppt_x"/>
                                          </p:val>
                                        </p:tav>
                                      </p:tavLst>
                                    </p:anim>
                                    <p:anim calcmode="lin" valueType="num">
                                      <p:cBhvr additive="base">
                                        <p:cTn id="59" dur="500"/>
                                        <p:tgtEl>
                                          <p:spTgt spid="16396"/>
                                        </p:tgtEl>
                                        <p:attrNameLst>
                                          <p:attrName>ppt_y</p:attrName>
                                        </p:attrNameLst>
                                      </p:cBhvr>
                                      <p:tavLst>
                                        <p:tav tm="0">
                                          <p:val>
                                            <p:strVal val="ppt_y"/>
                                          </p:val>
                                        </p:tav>
                                        <p:tav tm="100000">
                                          <p:val>
                                            <p:strVal val="1+ppt_h/2"/>
                                          </p:val>
                                        </p:tav>
                                      </p:tavLst>
                                    </p:anim>
                                    <p:set>
                                      <p:cBhvr>
                                        <p:cTn id="60" dur="1" fill="hold">
                                          <p:stCondLst>
                                            <p:cond delay="499"/>
                                          </p:stCondLst>
                                        </p:cTn>
                                        <p:tgtEl>
                                          <p:spTgt spid="1639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
                                            <p:txEl>
                                              <p:pRg st="5" end="5"/>
                                            </p:txEl>
                                          </p:spTgt>
                                        </p:tgtEl>
                                        <p:attrNameLst>
                                          <p:attrName>style.visibility</p:attrName>
                                        </p:attrNameLst>
                                      </p:cBhvr>
                                      <p:to>
                                        <p:strVal val="visible"/>
                                      </p:to>
                                    </p:set>
                                    <p:anim calcmode="lin" valueType="num">
                                      <p:cBhvr additive="base">
                                        <p:cTn id="6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1" fill="hold" nodeType="clickEffect">
                                  <p:stCondLst>
                                    <p:cond delay="0"/>
                                  </p:stCondLst>
                                  <p:childTnLst>
                                    <p:set>
                                      <p:cBhvr>
                                        <p:cTn id="70" dur="1" fill="hold">
                                          <p:stCondLst>
                                            <p:cond delay="0"/>
                                          </p:stCondLst>
                                        </p:cTn>
                                        <p:tgtEl>
                                          <p:spTgt spid="16400"/>
                                        </p:tgtEl>
                                        <p:attrNameLst>
                                          <p:attrName>style.visibility</p:attrName>
                                        </p:attrNameLst>
                                      </p:cBhvr>
                                      <p:to>
                                        <p:strVal val="visible"/>
                                      </p:to>
                                    </p:set>
                                    <p:anim calcmode="lin" valueType="num">
                                      <p:cBhvr additive="base">
                                        <p:cTn id="71" dur="500" fill="hold"/>
                                        <p:tgtEl>
                                          <p:spTgt spid="16400"/>
                                        </p:tgtEl>
                                        <p:attrNameLst>
                                          <p:attrName>ppt_x</p:attrName>
                                        </p:attrNameLst>
                                      </p:cBhvr>
                                      <p:tavLst>
                                        <p:tav tm="0">
                                          <p:val>
                                            <p:strVal val="#ppt_x"/>
                                          </p:val>
                                        </p:tav>
                                        <p:tav tm="100000">
                                          <p:val>
                                            <p:strVal val="#ppt_x"/>
                                          </p:val>
                                        </p:tav>
                                      </p:tavLst>
                                    </p:anim>
                                    <p:anim calcmode="lin" valueType="num">
                                      <p:cBhvr additive="base">
                                        <p:cTn id="72" dur="500" fill="hold"/>
                                        <p:tgtEl>
                                          <p:spTgt spid="16400"/>
                                        </p:tgtEl>
                                        <p:attrNameLst>
                                          <p:attrName>ppt_y</p:attrName>
                                        </p:attrNameLst>
                                      </p:cBhvr>
                                      <p:tavLst>
                                        <p:tav tm="0">
                                          <p:val>
                                            <p:strVal val="0-#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xit" presetSubtype="4" fill="hold" nodeType="clickEffect">
                                  <p:stCondLst>
                                    <p:cond delay="0"/>
                                  </p:stCondLst>
                                  <p:childTnLst>
                                    <p:anim calcmode="lin" valueType="num">
                                      <p:cBhvr additive="base">
                                        <p:cTn id="76" dur="500"/>
                                        <p:tgtEl>
                                          <p:spTgt spid="16400"/>
                                        </p:tgtEl>
                                        <p:attrNameLst>
                                          <p:attrName>ppt_x</p:attrName>
                                        </p:attrNameLst>
                                      </p:cBhvr>
                                      <p:tavLst>
                                        <p:tav tm="0">
                                          <p:val>
                                            <p:strVal val="ppt_x"/>
                                          </p:val>
                                        </p:tav>
                                        <p:tav tm="100000">
                                          <p:val>
                                            <p:strVal val="ppt_x"/>
                                          </p:val>
                                        </p:tav>
                                      </p:tavLst>
                                    </p:anim>
                                    <p:anim calcmode="lin" valueType="num">
                                      <p:cBhvr additive="base">
                                        <p:cTn id="77" dur="500"/>
                                        <p:tgtEl>
                                          <p:spTgt spid="16400"/>
                                        </p:tgtEl>
                                        <p:attrNameLst>
                                          <p:attrName>ppt_y</p:attrName>
                                        </p:attrNameLst>
                                      </p:cBhvr>
                                      <p:tavLst>
                                        <p:tav tm="0">
                                          <p:val>
                                            <p:strVal val="ppt_y"/>
                                          </p:val>
                                        </p:tav>
                                        <p:tav tm="100000">
                                          <p:val>
                                            <p:strVal val="1+ppt_h/2"/>
                                          </p:val>
                                        </p:tav>
                                      </p:tavLst>
                                    </p:anim>
                                    <p:set>
                                      <p:cBhvr>
                                        <p:cTn id="78" dur="1" fill="hold">
                                          <p:stCondLst>
                                            <p:cond delay="499"/>
                                          </p:stCondLst>
                                        </p:cTn>
                                        <p:tgtEl>
                                          <p:spTgt spid="1640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3">
                                            <p:txEl>
                                              <p:pRg st="6" end="6"/>
                                            </p:txEl>
                                          </p:spTgt>
                                        </p:tgtEl>
                                        <p:attrNameLst>
                                          <p:attrName>style.visibility</p:attrName>
                                        </p:attrNameLst>
                                      </p:cBhvr>
                                      <p:to>
                                        <p:strVal val="visible"/>
                                      </p:to>
                                    </p:set>
                                    <p:anim calcmode="lin" valueType="num">
                                      <p:cBhvr additive="base">
                                        <p:cTn id="8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1" fill="hold" nodeType="clickEffect">
                                  <p:stCondLst>
                                    <p:cond delay="0"/>
                                  </p:stCondLst>
                                  <p:childTnLst>
                                    <p:set>
                                      <p:cBhvr>
                                        <p:cTn id="88" dur="1" fill="hold">
                                          <p:stCondLst>
                                            <p:cond delay="0"/>
                                          </p:stCondLst>
                                        </p:cTn>
                                        <p:tgtEl>
                                          <p:spTgt spid="16398"/>
                                        </p:tgtEl>
                                        <p:attrNameLst>
                                          <p:attrName>style.visibility</p:attrName>
                                        </p:attrNameLst>
                                      </p:cBhvr>
                                      <p:to>
                                        <p:strVal val="visible"/>
                                      </p:to>
                                    </p:set>
                                    <p:anim calcmode="lin" valueType="num">
                                      <p:cBhvr additive="base">
                                        <p:cTn id="89" dur="500" fill="hold"/>
                                        <p:tgtEl>
                                          <p:spTgt spid="16398"/>
                                        </p:tgtEl>
                                        <p:attrNameLst>
                                          <p:attrName>ppt_x</p:attrName>
                                        </p:attrNameLst>
                                      </p:cBhvr>
                                      <p:tavLst>
                                        <p:tav tm="0">
                                          <p:val>
                                            <p:strVal val="#ppt_x"/>
                                          </p:val>
                                        </p:tav>
                                        <p:tav tm="100000">
                                          <p:val>
                                            <p:strVal val="#ppt_x"/>
                                          </p:val>
                                        </p:tav>
                                      </p:tavLst>
                                    </p:anim>
                                    <p:anim calcmode="lin" valueType="num">
                                      <p:cBhvr additive="base">
                                        <p:cTn id="90" dur="500" fill="hold"/>
                                        <p:tgtEl>
                                          <p:spTgt spid="16398"/>
                                        </p:tgtEl>
                                        <p:attrNameLst>
                                          <p:attrName>ppt_y</p:attrName>
                                        </p:attrNameLst>
                                      </p:cBhvr>
                                      <p:tavLst>
                                        <p:tav tm="0">
                                          <p:val>
                                            <p:strVal val="0-#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xit" presetSubtype="4" fill="hold" nodeType="clickEffect">
                                  <p:stCondLst>
                                    <p:cond delay="0"/>
                                  </p:stCondLst>
                                  <p:childTnLst>
                                    <p:anim calcmode="lin" valueType="num">
                                      <p:cBhvr additive="base">
                                        <p:cTn id="94" dur="500"/>
                                        <p:tgtEl>
                                          <p:spTgt spid="16398"/>
                                        </p:tgtEl>
                                        <p:attrNameLst>
                                          <p:attrName>ppt_x</p:attrName>
                                        </p:attrNameLst>
                                      </p:cBhvr>
                                      <p:tavLst>
                                        <p:tav tm="0">
                                          <p:val>
                                            <p:strVal val="ppt_x"/>
                                          </p:val>
                                        </p:tav>
                                        <p:tav tm="100000">
                                          <p:val>
                                            <p:strVal val="ppt_x"/>
                                          </p:val>
                                        </p:tav>
                                      </p:tavLst>
                                    </p:anim>
                                    <p:anim calcmode="lin" valueType="num">
                                      <p:cBhvr additive="base">
                                        <p:cTn id="95" dur="500"/>
                                        <p:tgtEl>
                                          <p:spTgt spid="16398"/>
                                        </p:tgtEl>
                                        <p:attrNameLst>
                                          <p:attrName>ppt_y</p:attrName>
                                        </p:attrNameLst>
                                      </p:cBhvr>
                                      <p:tavLst>
                                        <p:tav tm="0">
                                          <p:val>
                                            <p:strVal val="ppt_y"/>
                                          </p:val>
                                        </p:tav>
                                        <p:tav tm="100000">
                                          <p:val>
                                            <p:strVal val="1+ppt_h/2"/>
                                          </p:val>
                                        </p:tav>
                                      </p:tavLst>
                                    </p:anim>
                                    <p:set>
                                      <p:cBhvr>
                                        <p:cTn id="96" dur="1" fill="hold">
                                          <p:stCondLst>
                                            <p:cond delay="499"/>
                                          </p:stCondLst>
                                        </p:cTn>
                                        <p:tgtEl>
                                          <p:spTgt spid="16398"/>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3">
                                            <p:txEl>
                                              <p:pRg st="7" end="7"/>
                                            </p:txEl>
                                          </p:spTgt>
                                        </p:tgtEl>
                                        <p:attrNameLst>
                                          <p:attrName>style.visibility</p:attrName>
                                        </p:attrNameLst>
                                      </p:cBhvr>
                                      <p:to>
                                        <p:strVal val="visible"/>
                                      </p:to>
                                    </p:set>
                                    <p:anim calcmode="lin" valueType="num">
                                      <p:cBhvr additive="base">
                                        <p:cTn id="10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1" fill="hold" nodeType="clickEffect">
                                  <p:stCondLst>
                                    <p:cond delay="0"/>
                                  </p:stCondLst>
                                  <p:childTnLst>
                                    <p:set>
                                      <p:cBhvr>
                                        <p:cTn id="106" dur="1" fill="hold">
                                          <p:stCondLst>
                                            <p:cond delay="0"/>
                                          </p:stCondLst>
                                        </p:cTn>
                                        <p:tgtEl>
                                          <p:spTgt spid="16404"/>
                                        </p:tgtEl>
                                        <p:attrNameLst>
                                          <p:attrName>style.visibility</p:attrName>
                                        </p:attrNameLst>
                                      </p:cBhvr>
                                      <p:to>
                                        <p:strVal val="visible"/>
                                      </p:to>
                                    </p:set>
                                    <p:anim calcmode="lin" valueType="num">
                                      <p:cBhvr additive="base">
                                        <p:cTn id="107" dur="500" fill="hold"/>
                                        <p:tgtEl>
                                          <p:spTgt spid="16404"/>
                                        </p:tgtEl>
                                        <p:attrNameLst>
                                          <p:attrName>ppt_x</p:attrName>
                                        </p:attrNameLst>
                                      </p:cBhvr>
                                      <p:tavLst>
                                        <p:tav tm="0">
                                          <p:val>
                                            <p:strVal val="#ppt_x"/>
                                          </p:val>
                                        </p:tav>
                                        <p:tav tm="100000">
                                          <p:val>
                                            <p:strVal val="#ppt_x"/>
                                          </p:val>
                                        </p:tav>
                                      </p:tavLst>
                                    </p:anim>
                                    <p:anim calcmode="lin" valueType="num">
                                      <p:cBhvr additive="base">
                                        <p:cTn id="108" dur="500" fill="hold"/>
                                        <p:tgtEl>
                                          <p:spTgt spid="16404"/>
                                        </p:tgtEl>
                                        <p:attrNameLst>
                                          <p:attrName>ppt_y</p:attrName>
                                        </p:attrNameLst>
                                      </p:cBhvr>
                                      <p:tavLst>
                                        <p:tav tm="0">
                                          <p:val>
                                            <p:strVal val="0-#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xit" presetSubtype="4" fill="hold" nodeType="clickEffect">
                                  <p:stCondLst>
                                    <p:cond delay="0"/>
                                  </p:stCondLst>
                                  <p:childTnLst>
                                    <p:anim calcmode="lin" valueType="num">
                                      <p:cBhvr additive="base">
                                        <p:cTn id="112" dur="500"/>
                                        <p:tgtEl>
                                          <p:spTgt spid="16404"/>
                                        </p:tgtEl>
                                        <p:attrNameLst>
                                          <p:attrName>ppt_x</p:attrName>
                                        </p:attrNameLst>
                                      </p:cBhvr>
                                      <p:tavLst>
                                        <p:tav tm="0">
                                          <p:val>
                                            <p:strVal val="ppt_x"/>
                                          </p:val>
                                        </p:tav>
                                        <p:tav tm="100000">
                                          <p:val>
                                            <p:strVal val="ppt_x"/>
                                          </p:val>
                                        </p:tav>
                                      </p:tavLst>
                                    </p:anim>
                                    <p:anim calcmode="lin" valueType="num">
                                      <p:cBhvr additive="base">
                                        <p:cTn id="113" dur="500"/>
                                        <p:tgtEl>
                                          <p:spTgt spid="16404"/>
                                        </p:tgtEl>
                                        <p:attrNameLst>
                                          <p:attrName>ppt_y</p:attrName>
                                        </p:attrNameLst>
                                      </p:cBhvr>
                                      <p:tavLst>
                                        <p:tav tm="0">
                                          <p:val>
                                            <p:strVal val="ppt_y"/>
                                          </p:val>
                                        </p:tav>
                                        <p:tav tm="100000">
                                          <p:val>
                                            <p:strVal val="1+ppt_h/2"/>
                                          </p:val>
                                        </p:tav>
                                      </p:tavLst>
                                    </p:anim>
                                    <p:set>
                                      <p:cBhvr>
                                        <p:cTn id="114" dur="1" fill="hold">
                                          <p:stCondLst>
                                            <p:cond delay="499"/>
                                          </p:stCondLst>
                                        </p:cTn>
                                        <p:tgtEl>
                                          <p:spTgt spid="164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Preguntas para el análisis.</a:t>
            </a:r>
            <a:endParaRPr lang="es-CL" dirty="0"/>
          </a:p>
        </p:txBody>
      </p:sp>
      <p:sp>
        <p:nvSpPr>
          <p:cNvPr id="3" name="Marcador de contenido 2"/>
          <p:cNvSpPr>
            <a:spLocks noGrp="1"/>
          </p:cNvSpPr>
          <p:nvPr>
            <p:ph idx="1"/>
          </p:nvPr>
        </p:nvSpPr>
        <p:spPr/>
        <p:txBody>
          <a:bodyPr>
            <a:noAutofit/>
          </a:bodyPr>
          <a:lstStyle/>
          <a:p>
            <a:r>
              <a:rPr lang="es-ES" sz="2800" dirty="0" smtClean="0"/>
              <a:t>1.- ¿El sonido, es una onda transversal o longitudinal?</a:t>
            </a:r>
          </a:p>
          <a:p>
            <a:r>
              <a:rPr lang="es-ES" sz="2800" dirty="0" smtClean="0"/>
              <a:t>2.-¿Una onda sonora , se propaga en el vacío?</a:t>
            </a:r>
          </a:p>
          <a:p>
            <a:r>
              <a:rPr lang="es-ES" sz="2800" dirty="0" smtClean="0"/>
              <a:t>3.-¿Cuáles son , aproximadamente , el menor y mayor valor de las frecuencias  que puede percibir el oído humano?</a:t>
            </a:r>
          </a:p>
          <a:p>
            <a:r>
              <a:rPr lang="es-ES" sz="2800" dirty="0" smtClean="0"/>
              <a:t>4.-¿Qué es un infrasonido y un ultrasonido?</a:t>
            </a:r>
          </a:p>
          <a:p>
            <a:r>
              <a:rPr lang="es-ES" sz="2800" dirty="0" smtClean="0"/>
              <a:t>5.-Explique mediante ejemplos , que es la intensidad del son sonido. Qué magnitud de la onda sonora se relaciona con la intensidad?</a:t>
            </a:r>
          </a:p>
          <a:p>
            <a:endParaRPr lang="es-CL" sz="2800" dirty="0"/>
          </a:p>
        </p:txBody>
      </p:sp>
    </p:spTree>
    <p:extLst>
      <p:ext uri="{BB962C8B-B14F-4D97-AF65-F5344CB8AC3E}">
        <p14:creationId xmlns:p14="http://schemas.microsoft.com/office/powerpoint/2010/main" val="12155082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73506" y="1275793"/>
            <a:ext cx="10131425" cy="3649133"/>
          </a:xfrm>
        </p:spPr>
        <p:txBody>
          <a:bodyPr>
            <a:noAutofit/>
          </a:bodyPr>
          <a:lstStyle/>
          <a:p>
            <a:r>
              <a:rPr lang="es-ES" sz="2400" dirty="0" smtClean="0"/>
              <a:t>6.- Explique mediante ejemplos ¿Qué es un sonido grave y que es un sonido agudo ¿Cuál es la magnitud de la onda sonora que determina si un sonido es grave o agudo?</a:t>
            </a:r>
          </a:p>
          <a:p>
            <a:r>
              <a:rPr lang="es-ES" sz="2400" dirty="0" smtClean="0"/>
              <a:t>7.- Explique mediante ejemplos , que es el timbre de un sonido. Cuál es la característica de la onda sonora que determina su timbre?</a:t>
            </a:r>
          </a:p>
          <a:p>
            <a:r>
              <a:rPr lang="es-ES" sz="2400" dirty="0" smtClean="0"/>
              <a:t>8.- ¿Bajo que frecuencias sonoras se encuentran las ondas emitidas por las placas tectónicas de la tierra?</a:t>
            </a:r>
          </a:p>
          <a:p>
            <a:r>
              <a:rPr lang="es-ES" sz="2400" dirty="0" smtClean="0"/>
              <a:t>9.- ¿El sonido, es una propagación de energía, cual es la expresión n matemática que permite cuantificarla y que significa cada termino de dicha relación?</a:t>
            </a:r>
          </a:p>
          <a:p>
            <a:r>
              <a:rPr lang="es-ES" sz="2400" dirty="0" smtClean="0"/>
              <a:t>10.-¿Cuál es la mínima y máxima potencia de energía que puede percibir el oído humano  y como de denominan estos valores?</a:t>
            </a:r>
            <a:endParaRPr lang="es-CL" sz="2400" dirty="0"/>
          </a:p>
        </p:txBody>
      </p:sp>
    </p:spTree>
    <p:extLst>
      <p:ext uri="{BB962C8B-B14F-4D97-AF65-F5344CB8AC3E}">
        <p14:creationId xmlns:p14="http://schemas.microsoft.com/office/powerpoint/2010/main" val="23486907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pPr algn="ctr"/>
            <a:r>
              <a:rPr lang="es-CL" b="1" dirty="0" smtClean="0"/>
              <a:t>Ondas y sonido</a:t>
            </a:r>
            <a:endParaRPr lang="es-CL" b="1" dirty="0"/>
          </a:p>
        </p:txBody>
      </p:sp>
      <p:sp>
        <p:nvSpPr>
          <p:cNvPr id="3" name="Subtítulo 2"/>
          <p:cNvSpPr>
            <a:spLocks noGrp="1"/>
          </p:cNvSpPr>
          <p:nvPr>
            <p:ph type="subTitle" idx="1"/>
          </p:nvPr>
        </p:nvSpPr>
        <p:spPr/>
        <p:txBody>
          <a:bodyPr/>
          <a:lstStyle/>
          <a:p>
            <a:r>
              <a:rPr lang="es-CL" dirty="0" smtClean="0"/>
              <a:t>Profesor Daniel Montoya</a:t>
            </a:r>
            <a:endParaRPr lang="es-CL" dirty="0"/>
          </a:p>
        </p:txBody>
      </p:sp>
      <p:pic>
        <p:nvPicPr>
          <p:cNvPr id="12290" name="Picture 2" descr="http://lpsaccpp.cl/wp-content/uploads/2016/10/cropped-logo2.0-3.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629" r="60597" b="-299"/>
          <a:stretch/>
        </p:blipFill>
        <p:spPr bwMode="auto">
          <a:xfrm>
            <a:off x="914399" y="450376"/>
            <a:ext cx="1029230" cy="1105469"/>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1943629" y="633778"/>
            <a:ext cx="3048000" cy="738664"/>
          </a:xfrm>
          <a:prstGeom prst="rect">
            <a:avLst/>
          </a:prstGeom>
          <a:noFill/>
        </p:spPr>
        <p:txBody>
          <a:bodyPr wrap="square" rtlCol="0">
            <a:spAutoFit/>
          </a:bodyPr>
          <a:lstStyle/>
          <a:p>
            <a:r>
              <a:rPr lang="es-CL" sz="1400" b="1" dirty="0" smtClean="0">
                <a:latin typeface="Arial" panose="020B0604020202020204" pitchFamily="34" charset="0"/>
                <a:cs typeface="Arial" panose="020B0604020202020204" pitchFamily="34" charset="0"/>
              </a:rPr>
              <a:t>Liceo Parroquial San Antonio</a:t>
            </a:r>
          </a:p>
          <a:p>
            <a:r>
              <a:rPr lang="es-CL" sz="1400" b="1" dirty="0" smtClean="0">
                <a:latin typeface="Arial" panose="020B0604020202020204" pitchFamily="34" charset="0"/>
                <a:cs typeface="Arial" panose="020B0604020202020204" pitchFamily="34" charset="0"/>
              </a:rPr>
              <a:t>Clérigos de San </a:t>
            </a:r>
            <a:r>
              <a:rPr lang="es-CL" sz="1400" b="1" dirty="0" err="1" smtClean="0">
                <a:latin typeface="Arial" panose="020B0604020202020204" pitchFamily="34" charset="0"/>
                <a:cs typeface="Arial" panose="020B0604020202020204" pitchFamily="34" charset="0"/>
              </a:rPr>
              <a:t>Viator</a:t>
            </a:r>
            <a:endParaRPr lang="es-CL" sz="1400" b="1" dirty="0" smtClean="0">
              <a:latin typeface="Arial" panose="020B0604020202020204" pitchFamily="34" charset="0"/>
              <a:cs typeface="Arial" panose="020B0604020202020204" pitchFamily="34" charset="0"/>
            </a:endParaRPr>
          </a:p>
          <a:p>
            <a:r>
              <a:rPr lang="es-CL" sz="1400" b="1" dirty="0" smtClean="0">
                <a:latin typeface="Arial" panose="020B0604020202020204" pitchFamily="34" charset="0"/>
                <a:cs typeface="Arial" panose="020B0604020202020204" pitchFamily="34" charset="0"/>
              </a:rPr>
              <a:t>Física I medio</a:t>
            </a:r>
          </a:p>
        </p:txBody>
      </p:sp>
    </p:spTree>
    <p:extLst>
      <p:ext uri="{BB962C8B-B14F-4D97-AF65-F5344CB8AC3E}">
        <p14:creationId xmlns:p14="http://schemas.microsoft.com/office/powerpoint/2010/main" val="15084665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L" b="1" dirty="0" smtClean="0">
                <a:solidFill>
                  <a:schemeClr val="bg2">
                    <a:lumMod val="60000"/>
                    <a:lumOff val="40000"/>
                  </a:schemeClr>
                </a:solidFill>
              </a:rPr>
              <a:t>¿Qué son las ondas?</a:t>
            </a:r>
            <a:endParaRPr lang="es-CL" dirty="0">
              <a:solidFill>
                <a:schemeClr val="bg2">
                  <a:lumMod val="60000"/>
                  <a:lumOff val="40000"/>
                </a:schemeClr>
              </a:solidFill>
            </a:endParaRPr>
          </a:p>
        </p:txBody>
      </p:sp>
      <p:sp>
        <p:nvSpPr>
          <p:cNvPr id="5" name="Rectángulo redondeado 4"/>
          <p:cNvSpPr/>
          <p:nvPr/>
        </p:nvSpPr>
        <p:spPr>
          <a:xfrm>
            <a:off x="838199" y="1825624"/>
            <a:ext cx="5343660" cy="21925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L" sz="3200" dirty="0" smtClean="0">
                <a:latin typeface="Agency FB" panose="020B0503020202020204" pitchFamily="34" charset="0"/>
              </a:rPr>
              <a:t>	De manera similar, si sacudes una cuerda, se producirá una perturbación parecida a una ola que se desplaza a través de ella.</a:t>
            </a:r>
            <a:endParaRPr lang="es-CL" sz="3200" dirty="0">
              <a:latin typeface="Agency FB" panose="020B0503020202020204" pitchFamily="34" charset="0"/>
            </a:endParaRPr>
          </a:p>
        </p:txBody>
      </p:sp>
      <p:sp>
        <p:nvSpPr>
          <p:cNvPr id="6" name="Rectángulo redondeado 5"/>
          <p:cNvSpPr/>
          <p:nvPr/>
        </p:nvSpPr>
        <p:spPr>
          <a:xfrm>
            <a:off x="838198" y="4427883"/>
            <a:ext cx="4918657" cy="174908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smtClean="0">
                <a:solidFill>
                  <a:schemeClr val="accent1">
                    <a:lumMod val="75000"/>
                  </a:schemeClr>
                </a:solidFill>
              </a:rPr>
              <a:t>¿Qué tienen en común estos fenómenos?</a:t>
            </a:r>
          </a:p>
          <a:p>
            <a:pPr algn="ctr"/>
            <a:r>
              <a:rPr lang="es-CL" b="1" dirty="0" smtClean="0">
                <a:solidFill>
                  <a:schemeClr val="accent1">
                    <a:lumMod val="75000"/>
                  </a:schemeClr>
                </a:solidFill>
              </a:rPr>
              <a:t>¿Qué es lo que se propaga en el agua y en la cuerda, respectivamente?</a:t>
            </a:r>
            <a:endParaRPr lang="es-CL" b="1" dirty="0">
              <a:solidFill>
                <a:schemeClr val="accent1">
                  <a:lumMod val="75000"/>
                </a:schemeClr>
              </a:solidFill>
            </a:endParaRPr>
          </a:p>
        </p:txBody>
      </p:sp>
      <p:pic>
        <p:nvPicPr>
          <p:cNvPr id="8194" name="Picture 2" descr="https://static.wixstatic.com/media/0b0777_c00b2f603f1542baac4bac37f4f21f4e~mv2.gif"/>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09584" y="1825624"/>
            <a:ext cx="3149457" cy="192166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i.giphy.com/xUA7aXjZlJPi54Uxzy.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51401" y="4018207"/>
            <a:ext cx="3665825" cy="215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03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wipe(down)">
                                      <p:cBhvr>
                                        <p:cTn id="10" dur="500"/>
                                        <p:tgtEl>
                                          <p:spTgt spid="8194"/>
                                        </p:tgtEl>
                                      </p:cBhvr>
                                    </p:animEffect>
                                  </p:childTnLst>
                                </p:cTn>
                              </p:par>
                              <p:par>
                                <p:cTn id="11" presetID="22" presetClass="entr" presetSubtype="4" fill="hold" nodeType="withEffect">
                                  <p:stCondLst>
                                    <p:cond delay="0"/>
                                  </p:stCondLst>
                                  <p:childTnLst>
                                    <p:set>
                                      <p:cBhvr>
                                        <p:cTn id="12" dur="1" fill="hold">
                                          <p:stCondLst>
                                            <p:cond delay="0"/>
                                          </p:stCondLst>
                                        </p:cTn>
                                        <p:tgtEl>
                                          <p:spTgt spid="8198"/>
                                        </p:tgtEl>
                                        <p:attrNameLst>
                                          <p:attrName>style.visibility</p:attrName>
                                        </p:attrNameLst>
                                      </p:cBhvr>
                                      <p:to>
                                        <p:strVal val="visible"/>
                                      </p:to>
                                    </p:set>
                                    <p:animEffect transition="in" filter="wipe(down)">
                                      <p:cBhvr>
                                        <p:cTn id="13" dur="500"/>
                                        <p:tgtEl>
                                          <p:spTgt spid="819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L" b="1" dirty="0" smtClean="0">
                <a:solidFill>
                  <a:schemeClr val="bg2">
                    <a:lumMod val="60000"/>
                    <a:lumOff val="40000"/>
                  </a:schemeClr>
                </a:solidFill>
              </a:rPr>
              <a:t>¿Qué son las ondas?</a:t>
            </a:r>
            <a:endParaRPr lang="es-CL" dirty="0">
              <a:solidFill>
                <a:schemeClr val="bg2">
                  <a:lumMod val="60000"/>
                  <a:lumOff val="40000"/>
                </a:schemeClr>
              </a:solidFill>
            </a:endParaRPr>
          </a:p>
        </p:txBody>
      </p:sp>
      <p:sp>
        <p:nvSpPr>
          <p:cNvPr id="5" name="Rectángulo redondeado 4"/>
          <p:cNvSpPr/>
          <p:nvPr/>
        </p:nvSpPr>
        <p:spPr>
          <a:xfrm>
            <a:off x="685801" y="2142066"/>
            <a:ext cx="2753435" cy="361303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L" sz="3400" b="1" dirty="0" smtClean="0">
                <a:latin typeface="Agency FB" panose="020B0503020202020204" pitchFamily="34" charset="0"/>
              </a:rPr>
              <a:t>Definición: </a:t>
            </a:r>
            <a:r>
              <a:rPr lang="es-CL" sz="3400" dirty="0" smtClean="0">
                <a:solidFill>
                  <a:srgbClr val="00B0F0"/>
                </a:solidFill>
                <a:latin typeface="Agency FB" panose="020B0503020202020204" pitchFamily="34" charset="0"/>
              </a:rPr>
              <a:t>Perturbación</a:t>
            </a:r>
            <a:r>
              <a:rPr lang="es-CL" sz="3400" dirty="0" smtClean="0">
                <a:latin typeface="Agency FB" panose="020B0503020202020204" pitchFamily="34" charset="0"/>
              </a:rPr>
              <a:t> </a:t>
            </a:r>
            <a:r>
              <a:rPr lang="es-CL" sz="3400" dirty="0">
                <a:latin typeface="Agency FB" panose="020B0503020202020204" pitchFamily="34" charset="0"/>
              </a:rPr>
              <a:t>específica de un </a:t>
            </a:r>
            <a:r>
              <a:rPr lang="es-CL" sz="3400" dirty="0" smtClean="0">
                <a:latin typeface="Agency FB" panose="020B0503020202020204" pitchFamily="34" charset="0"/>
              </a:rPr>
              <a:t>medio, sea </a:t>
            </a:r>
            <a:r>
              <a:rPr lang="es-CL" sz="3400" dirty="0">
                <a:latin typeface="Agency FB" panose="020B0503020202020204" pitchFamily="34" charset="0"/>
              </a:rPr>
              <a:t>material o no.</a:t>
            </a:r>
          </a:p>
        </p:txBody>
      </p:sp>
      <p:sp>
        <p:nvSpPr>
          <p:cNvPr id="6" name="Rectángulo redondeado 5"/>
          <p:cNvSpPr/>
          <p:nvPr/>
        </p:nvSpPr>
        <p:spPr>
          <a:xfrm>
            <a:off x="4681182" y="2142067"/>
            <a:ext cx="3833166" cy="361303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L" sz="3200" b="1" dirty="0">
                <a:latin typeface="Agency FB" panose="020B0503020202020204" pitchFamily="34" charset="0"/>
              </a:rPr>
              <a:t>¿Por qué se </a:t>
            </a:r>
            <a:r>
              <a:rPr lang="es-CL" sz="3200" b="1" dirty="0" smtClean="0">
                <a:latin typeface="Agency FB" panose="020B0503020202020204" pitchFamily="34" charset="0"/>
              </a:rPr>
              <a:t>originan?</a:t>
            </a:r>
            <a:r>
              <a:rPr lang="es-CL" sz="3200" dirty="0">
                <a:latin typeface="Agency FB" panose="020B0503020202020204" pitchFamily="34" charset="0"/>
              </a:rPr>
              <a:t>	</a:t>
            </a:r>
            <a:r>
              <a:rPr lang="es-CL" sz="3200" dirty="0" smtClean="0">
                <a:latin typeface="Agency FB" panose="020B0503020202020204" pitchFamily="34" charset="0"/>
              </a:rPr>
              <a:t>Ya </a:t>
            </a:r>
            <a:r>
              <a:rPr lang="es-CL" sz="3200" dirty="0">
                <a:latin typeface="Agency FB" panose="020B0503020202020204" pitchFamily="34" charset="0"/>
              </a:rPr>
              <a:t>sea por un cambio de densidad, la presión, el campo magnético o el campo eléctrico del medio.</a:t>
            </a:r>
          </a:p>
        </p:txBody>
      </p:sp>
      <p:sp>
        <p:nvSpPr>
          <p:cNvPr id="7" name="Rectángulo redondeado 6"/>
          <p:cNvSpPr/>
          <p:nvPr/>
        </p:nvSpPr>
        <p:spPr>
          <a:xfrm>
            <a:off x="9756294" y="2817617"/>
            <a:ext cx="1737876" cy="22619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L" sz="2800" dirty="0">
                <a:latin typeface="Agency FB" panose="020B0503020202020204" pitchFamily="34" charset="0"/>
              </a:rPr>
              <a:t>Transportan </a:t>
            </a:r>
            <a:r>
              <a:rPr lang="es-CL" sz="2800" dirty="0" smtClean="0">
                <a:solidFill>
                  <a:srgbClr val="00B0F0"/>
                </a:solidFill>
                <a:latin typeface="Agency FB" panose="020B0503020202020204" pitchFamily="34" charset="0"/>
              </a:rPr>
              <a:t>energía</a:t>
            </a:r>
            <a:r>
              <a:rPr lang="es-CL" sz="2800" dirty="0">
                <a:latin typeface="Agency FB" panose="020B0503020202020204" pitchFamily="34" charset="0"/>
              </a:rPr>
              <a:t>,</a:t>
            </a:r>
            <a:r>
              <a:rPr lang="es-CL" sz="2800" dirty="0" smtClean="0">
                <a:latin typeface="Agency FB" panose="020B0503020202020204" pitchFamily="34" charset="0"/>
              </a:rPr>
              <a:t> </a:t>
            </a:r>
            <a:r>
              <a:rPr lang="es-CL" sz="2800" dirty="0">
                <a:latin typeface="Agency FB" panose="020B0503020202020204" pitchFamily="34" charset="0"/>
              </a:rPr>
              <a:t>no materia.</a:t>
            </a:r>
          </a:p>
        </p:txBody>
      </p:sp>
      <p:sp>
        <p:nvSpPr>
          <p:cNvPr id="8" name="Flecha derecha 7"/>
          <p:cNvSpPr/>
          <p:nvPr/>
        </p:nvSpPr>
        <p:spPr>
          <a:xfrm>
            <a:off x="3603009" y="3614215"/>
            <a:ext cx="914400" cy="6687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Flecha derecha 8"/>
          <p:cNvSpPr/>
          <p:nvPr/>
        </p:nvSpPr>
        <p:spPr>
          <a:xfrm>
            <a:off x="8678121" y="3614215"/>
            <a:ext cx="914400" cy="6687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0660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L" b="1" dirty="0" smtClean="0"/>
              <a:t>Medio elástico</a:t>
            </a:r>
            <a:endParaRPr lang="es-CL" b="1" dirty="0"/>
          </a:p>
        </p:txBody>
      </p:sp>
      <p:sp>
        <p:nvSpPr>
          <p:cNvPr id="3" name="Marcador de contenido 2"/>
          <p:cNvSpPr>
            <a:spLocks noGrp="1"/>
          </p:cNvSpPr>
          <p:nvPr>
            <p:ph idx="1"/>
          </p:nvPr>
        </p:nvSpPr>
        <p:spPr/>
        <p:txBody>
          <a:bodyPr>
            <a:normAutofit/>
          </a:bodyPr>
          <a:lstStyle/>
          <a:p>
            <a:pPr marL="0" indent="0" algn="just">
              <a:buNone/>
            </a:pPr>
            <a:endParaRPr lang="es-ES" sz="4000" dirty="0" smtClean="0">
              <a:solidFill>
                <a:schemeClr val="tx1">
                  <a:lumMod val="95000"/>
                </a:schemeClr>
              </a:solidFill>
            </a:endParaRPr>
          </a:p>
        </p:txBody>
      </p:sp>
      <p:sp>
        <p:nvSpPr>
          <p:cNvPr id="4" name="Rectángulo 3"/>
          <p:cNvSpPr/>
          <p:nvPr/>
        </p:nvSpPr>
        <p:spPr>
          <a:xfrm>
            <a:off x="685801" y="2135090"/>
            <a:ext cx="4475746" cy="367319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3200" dirty="0" smtClean="0">
                <a:latin typeface="Agency FB" panose="020B0503020202020204" pitchFamily="34" charset="0"/>
              </a:rPr>
              <a:t>	Un </a:t>
            </a:r>
            <a:r>
              <a:rPr lang="es-ES" sz="3200" dirty="0">
                <a:latin typeface="Agency FB" panose="020B0503020202020204" pitchFamily="34" charset="0"/>
              </a:rPr>
              <a:t>medio es considerado elástico si las partículas que conforman el medio pueden </a:t>
            </a:r>
            <a:r>
              <a:rPr lang="es-ES" sz="3200" dirty="0">
                <a:solidFill>
                  <a:srgbClr val="00B0F0"/>
                </a:solidFill>
                <a:latin typeface="Agency FB" panose="020B0503020202020204" pitchFamily="34" charset="0"/>
              </a:rPr>
              <a:t>oscilar respecto de una posición determinada</a:t>
            </a:r>
            <a:r>
              <a:rPr lang="es-ES" sz="3200" dirty="0">
                <a:solidFill>
                  <a:srgbClr val="FF0000"/>
                </a:solidFill>
                <a:latin typeface="Agency FB" panose="020B0503020202020204" pitchFamily="34" charset="0"/>
              </a:rPr>
              <a:t> </a:t>
            </a:r>
            <a:r>
              <a:rPr lang="es-ES" sz="3200" dirty="0">
                <a:latin typeface="Agency FB" panose="020B0503020202020204" pitchFamily="34" charset="0"/>
              </a:rPr>
              <a:t>cuando este es perturbado.</a:t>
            </a:r>
          </a:p>
        </p:txBody>
      </p:sp>
      <p:sp>
        <p:nvSpPr>
          <p:cNvPr id="5" name="Rectángulo 4"/>
          <p:cNvSpPr/>
          <p:nvPr/>
        </p:nvSpPr>
        <p:spPr>
          <a:xfrm>
            <a:off x="6364705" y="2130035"/>
            <a:ext cx="4452521" cy="367319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800" dirty="0" smtClean="0"/>
              <a:t>	</a:t>
            </a:r>
            <a:r>
              <a:rPr lang="es-ES" sz="3200" dirty="0" smtClean="0">
                <a:latin typeface="Agency FB" panose="020B0503020202020204" pitchFamily="34" charset="0"/>
              </a:rPr>
              <a:t>Si </a:t>
            </a:r>
            <a:r>
              <a:rPr lang="es-ES" sz="3200" dirty="0">
                <a:latin typeface="Agency FB" panose="020B0503020202020204" pitchFamily="34" charset="0"/>
              </a:rPr>
              <a:t>la energía de la oscilación es transmitida de una partícula a otra, da origen a un </a:t>
            </a:r>
            <a:r>
              <a:rPr lang="es-ES" sz="3200" dirty="0">
                <a:solidFill>
                  <a:srgbClr val="00B0F0"/>
                </a:solidFill>
                <a:latin typeface="Agency FB" panose="020B0503020202020204" pitchFamily="34" charset="0"/>
              </a:rPr>
              <a:t>movimiento ondulatorio</a:t>
            </a:r>
            <a:r>
              <a:rPr lang="es-ES" sz="3200" dirty="0">
                <a:solidFill>
                  <a:schemeClr val="tx1">
                    <a:lumMod val="95000"/>
                  </a:schemeClr>
                </a:solidFill>
                <a:latin typeface="Agency FB" panose="020B0503020202020204" pitchFamily="34" charset="0"/>
              </a:rPr>
              <a:t>.</a:t>
            </a:r>
          </a:p>
        </p:txBody>
      </p:sp>
    </p:spTree>
    <p:extLst>
      <p:ext uri="{BB962C8B-B14F-4D97-AF65-F5344CB8AC3E}">
        <p14:creationId xmlns:p14="http://schemas.microsoft.com/office/powerpoint/2010/main" val="345802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endParaRPr lang="es-CL" b="1" dirty="0"/>
          </a:p>
        </p:txBody>
      </p:sp>
      <p:pic>
        <p:nvPicPr>
          <p:cNvPr id="4" name="Marcador de conteni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552" t="32864" r="8755" b="49573"/>
          <a:stretch/>
        </p:blipFill>
        <p:spPr>
          <a:xfrm>
            <a:off x="456349" y="2065867"/>
            <a:ext cx="11239896" cy="3168000"/>
          </a:xfrm>
        </p:spPr>
      </p:pic>
    </p:spTree>
    <p:extLst>
      <p:ext uri="{BB962C8B-B14F-4D97-AF65-F5344CB8AC3E}">
        <p14:creationId xmlns:p14="http://schemas.microsoft.com/office/powerpoint/2010/main" val="161329603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TM03457452[[fn=Celestial]]</Template>
  <TotalTime>1166</TotalTime>
  <Words>1747</Words>
  <Application>Microsoft Office PowerPoint</Application>
  <PresentationFormat>Panorámica</PresentationFormat>
  <Paragraphs>246</Paragraphs>
  <Slides>57</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57</vt:i4>
      </vt:variant>
    </vt:vector>
  </HeadingPairs>
  <TitlesOfParts>
    <vt:vector size="63" baseType="lpstr">
      <vt:lpstr>Agency FB</vt:lpstr>
      <vt:lpstr>Arial</vt:lpstr>
      <vt:lpstr>Calibri</vt:lpstr>
      <vt:lpstr>Calibri Light</vt:lpstr>
      <vt:lpstr>Cambria Math</vt:lpstr>
      <vt:lpstr>Celestial</vt:lpstr>
      <vt:lpstr>Ondas y sonido</vt:lpstr>
      <vt:lpstr>Video de Introducción</vt:lpstr>
      <vt:lpstr>Fenómenos ondulatorios</vt:lpstr>
      <vt:lpstr>Presentación de PowerPoint</vt:lpstr>
      <vt:lpstr>¿Qué son las ondas?</vt:lpstr>
      <vt:lpstr>¿Qué son las ondas?</vt:lpstr>
      <vt:lpstr>¿Qué son las ondas?</vt:lpstr>
      <vt:lpstr>Medio elástico</vt:lpstr>
      <vt:lpstr>Presentación de PowerPoint</vt:lpstr>
      <vt:lpstr>Presentación de PowerPoint</vt:lpstr>
      <vt:lpstr>Presentación de PowerPoint</vt:lpstr>
      <vt:lpstr>¿Cómo se clasifican las ondas?</vt:lpstr>
      <vt:lpstr>Primer criterio: medio de propagación</vt:lpstr>
      <vt:lpstr>Primer criterio: medio de propagación</vt:lpstr>
      <vt:lpstr>Primer criterio: medio de propagación</vt:lpstr>
      <vt:lpstr>Segundo criterio: dirección de vibración del medio</vt:lpstr>
      <vt:lpstr>Segundo criterio: dirección de vibración del medio</vt:lpstr>
      <vt:lpstr>Tercer criterio: extensión del medio</vt:lpstr>
      <vt:lpstr>Tercer criterio: extensión del medio</vt:lpstr>
      <vt:lpstr>Tercer criterio: extensión del medio</vt:lpstr>
      <vt:lpstr>#Dato</vt:lpstr>
      <vt:lpstr>Cuarto criterio: periodicidad de la onda</vt:lpstr>
      <vt:lpstr>Cuarto criterio: periodicidad de la onda</vt:lpstr>
      <vt:lpstr>Cuarto criterio: periodicidad de la onda</vt:lpstr>
      <vt:lpstr>Quinto criterio:  dirección de propagación</vt:lpstr>
      <vt:lpstr>Quinto criterio:  dirección de propagación</vt:lpstr>
      <vt:lpstr>Representación y características de una onda</vt:lpstr>
      <vt:lpstr>Elementos espaciales de una onda</vt:lpstr>
      <vt:lpstr>Elementos espaciales de una onda</vt:lpstr>
      <vt:lpstr>Elementos temporales de una onda</vt:lpstr>
      <vt:lpstr>Propiedades de las ondas</vt:lpstr>
      <vt:lpstr>Reflexión de una onda</vt:lpstr>
      <vt:lpstr>Reflexión de una onda luminosa</vt:lpstr>
      <vt:lpstr>Elementos de una reflexión ondulatoria</vt:lpstr>
      <vt:lpstr>Refracción de una onda</vt:lpstr>
      <vt:lpstr>Características de la Refracción</vt:lpstr>
      <vt:lpstr>Difracción de una onda</vt:lpstr>
      <vt:lpstr>Resumiendo algunos conceptos:</vt:lpstr>
      <vt:lpstr>Preguntas para aclarar conceptos: las siguientes preguntas se elaboraron para aclarar los conceptos mas importantes abordados en este capitulo.</vt:lpstr>
      <vt:lpstr>Presentación de PowerPoint</vt:lpstr>
      <vt:lpstr>Presentación de PowerPoint</vt:lpstr>
      <vt:lpstr>Presentación de PowerPoint</vt:lpstr>
      <vt:lpstr>El Sonido</vt:lpstr>
      <vt:lpstr>Presentación de PowerPoint</vt:lpstr>
      <vt:lpstr>¿cómo se origina y propaga el sonido?</vt:lpstr>
      <vt:lpstr>¿cómo se origina y propaga el sonido?</vt:lpstr>
      <vt:lpstr>¿cómo se origina y propaga el sonido?</vt:lpstr>
      <vt:lpstr>¿cómo se origina y propaga el sonido?</vt:lpstr>
      <vt:lpstr>¿Cómo percibimos el sonido?</vt:lpstr>
      <vt:lpstr>Presentación de PowerPoint</vt:lpstr>
      <vt:lpstr>El espectro de la audición</vt:lpstr>
      <vt:lpstr>Características del Sonido</vt:lpstr>
      <vt:lpstr>Características del Sonido</vt:lpstr>
      <vt:lpstr>Propiedades de las ondas sonoras</vt:lpstr>
      <vt:lpstr>Preguntas para el análisis.</vt:lpstr>
      <vt:lpstr>Presentación de PowerPoint</vt:lpstr>
      <vt:lpstr>Ondas y sonido</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Fenómenos ondulatorios</dc:title>
  <dc:creator>Antonia Fernanda Vera Abarca</dc:creator>
  <cp:lastModifiedBy>Montoya</cp:lastModifiedBy>
  <cp:revision>80</cp:revision>
  <dcterms:created xsi:type="dcterms:W3CDTF">2017-06-14T23:56:30Z</dcterms:created>
  <dcterms:modified xsi:type="dcterms:W3CDTF">2017-06-20T12:27:29Z</dcterms:modified>
</cp:coreProperties>
</file>